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334" r:id="rId2"/>
    <p:sldId id="2787" r:id="rId3"/>
    <p:sldId id="2788" r:id="rId4"/>
    <p:sldId id="2789" r:id="rId5"/>
    <p:sldId id="2790" r:id="rId6"/>
    <p:sldId id="2793" r:id="rId7"/>
    <p:sldId id="2794" r:id="rId8"/>
    <p:sldId id="2792" r:id="rId9"/>
    <p:sldId id="2795" r:id="rId10"/>
    <p:sldId id="2796" r:id="rId11"/>
    <p:sldId id="2797" r:id="rId12"/>
    <p:sldId id="2800" r:id="rId13"/>
    <p:sldId id="2801" r:id="rId14"/>
    <p:sldId id="2798" r:id="rId15"/>
    <p:sldId id="2802" r:id="rId16"/>
    <p:sldId id="2803" r:id="rId17"/>
    <p:sldId id="2804" r:id="rId18"/>
    <p:sldId id="2805" r:id="rId19"/>
    <p:sldId id="2806" r:id="rId20"/>
    <p:sldId id="2808" r:id="rId21"/>
    <p:sldId id="2807" r:id="rId22"/>
    <p:sldId id="2809" r:id="rId23"/>
    <p:sldId id="2810" r:id="rId24"/>
    <p:sldId id="2773" r:id="rId25"/>
    <p:sldId id="2774" r:id="rId26"/>
    <p:sldId id="2813" r:id="rId27"/>
    <p:sldId id="2811" r:id="rId28"/>
    <p:sldId id="2776" r:id="rId29"/>
    <p:sldId id="2814" r:id="rId30"/>
    <p:sldId id="2686" r:id="rId31"/>
    <p:sldId id="2816" r:id="rId32"/>
    <p:sldId id="2815" r:id="rId33"/>
    <p:sldId id="2817" r:id="rId34"/>
    <p:sldId id="2778" r:id="rId35"/>
    <p:sldId id="2777" r:id="rId36"/>
    <p:sldId id="2779" r:id="rId37"/>
    <p:sldId id="2705" r:id="rId38"/>
    <p:sldId id="2543" r:id="rId39"/>
    <p:sldId id="2826" r:id="rId40"/>
    <p:sldId id="2827" r:id="rId41"/>
    <p:sldId id="2828" r:id="rId42"/>
    <p:sldId id="2829" r:id="rId43"/>
    <p:sldId id="2830" r:id="rId44"/>
    <p:sldId id="2831" r:id="rId45"/>
    <p:sldId id="2832" r:id="rId46"/>
    <p:sldId id="2825" r:id="rId47"/>
    <p:sldId id="2780" r:id="rId48"/>
    <p:sldId id="2818" r:id="rId49"/>
    <p:sldId id="2786" r:id="rId50"/>
    <p:sldId id="2819" r:id="rId51"/>
    <p:sldId id="2823" r:id="rId52"/>
    <p:sldId id="2824" r:id="rId53"/>
    <p:sldId id="2754" r:id="rId54"/>
    <p:sldId id="2349" r:id="rId55"/>
    <p:sldId id="2833" r:id="rId56"/>
    <p:sldId id="2784" r:id="rId57"/>
    <p:sldId id="2785" r:id="rId58"/>
    <p:sldId id="2118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6"/>
    <p:restoredTop sz="64710"/>
  </p:normalViewPr>
  <p:slideViewPr>
    <p:cSldViewPr>
      <p:cViewPr varScale="1">
        <p:scale>
          <a:sx n="73" d="100"/>
          <a:sy n="73" d="100"/>
        </p:scale>
        <p:origin x="3032" y="-24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7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2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8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8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78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9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09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05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57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6:22</a:t>
            </a:r>
          </a:p>
          <a:p>
            <a:endParaRPr lang="en-US" dirty="0"/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18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 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9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98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236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93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206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71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24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68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91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85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8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90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98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0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2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24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65grs5e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050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>
                <a:solidFill>
                  <a:srgbClr val="99CC00"/>
                </a:solidFill>
              </a:rPr>
              <a:t>20</a:t>
            </a:r>
            <a:endParaRPr lang="en-US" sz="40000" dirty="0">
              <a:solidFill>
                <a:srgbClr val="99C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494867" cy="323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Luluah Albarrak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 err="1">
                <a:latin typeface="Helvetica Neue Light" charset="0"/>
                <a:cs typeface="Helvetica Neue Light" charset="0"/>
                <a:sym typeface="Helvetica Neue Light" charset="0"/>
              </a:rPr>
              <a:t>P_hacking</a:t>
            </a:r>
            <a:endParaRPr lang="en-US" altLang="ja-JP" sz="4000" dirty="0">
              <a:latin typeface="Helvetica Neue Light" charset="0"/>
              <a:cs typeface="Helvetica Neue Light" charset="0"/>
              <a:sym typeface="Helvetica Neue Light" charset="0"/>
            </a:endParaRPr>
          </a:p>
          <a:p>
            <a:pPr marL="39688"/>
            <a:r>
              <a:rPr lang="en-US" altLang="ja-JP" sz="3000" dirty="0">
                <a:latin typeface="Helvetica Neue Light" charset="0"/>
                <a:cs typeface="Helvetica Neue Light" charset="0"/>
                <a:sym typeface="Helvetica Neue Light" charset="0"/>
              </a:rPr>
              <a:t>a</a:t>
            </a:r>
            <a:r>
              <a:rPr lang="en-US" altLang="ja-JP" sz="3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nd replication crisis</a:t>
            </a: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14E4B-ACF7-4A46-B641-7AF53E97A6D8}"/>
              </a:ext>
            </a:extLst>
          </p:cNvPr>
          <p:cNvSpPr/>
          <p:nvPr/>
        </p:nvSpPr>
        <p:spPr>
          <a:xfrm>
            <a:off x="5889356" y="6362760"/>
            <a:ext cx="3228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Helvetica Neue Light"/>
              </a:rPr>
              <a:t>Prepared by Dr. Anne </a:t>
            </a:r>
            <a:r>
              <a:rPr lang="en-US" b="0" dirty="0" err="1">
                <a:latin typeface="Helvetica Neue Light"/>
              </a:rPr>
              <a:t>Roudaut</a:t>
            </a:r>
            <a:endParaRPr lang="en-US" b="0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mpossible equation enigma">
            <a:extLst>
              <a:ext uri="{FF2B5EF4-FFF2-40B4-BE49-F238E27FC236}">
                <a16:creationId xmlns:a16="http://schemas.microsoft.com/office/drawing/2014/main" id="{22CB8833-CB21-BE4E-A19B-57BB91EA7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2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3AE6038D-FCA2-5849-BD40-4DD24EEF0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then asked to solve a difficult (in fact impossible) puzzle </a:t>
            </a:r>
            <a:endParaRPr lang="en-US" sz="3600" dirty="0">
              <a:solidFill>
                <a:srgbClr val="FF99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FA92D-0B09-7F4E-91B6-3576C12DD00F}"/>
              </a:ext>
            </a:extLst>
          </p:cNvPr>
          <p:cNvSpPr/>
          <p:nvPr/>
        </p:nvSpPr>
        <p:spPr>
          <a:xfrm rot="20700000">
            <a:off x="296549" y="2853110"/>
            <a:ext cx="51291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99CC00"/>
                </a:solidFill>
              </a:rPr>
              <a:t>checked how long it took to give up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7C1A55-532F-C243-80DE-13A285669529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DAFF1-3A9D-634F-9CE1-0920BA21F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4D0F7F1D-B387-2D42-BC25-B0AB8882CCAE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744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981200"/>
            <a:ext cx="7620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would resisting the cookies make it harder for participants to keep trying?</a:t>
            </a:r>
          </a:p>
          <a:p>
            <a:pPr lvl="0"/>
            <a:endParaRPr lang="en-US" sz="2600" b="0" dirty="0">
              <a:solidFill>
                <a:srgbClr val="99CC00"/>
              </a:solidFill>
            </a:endParaRPr>
          </a:p>
          <a:p>
            <a:pPr lvl="0"/>
            <a:r>
              <a:rPr lang="en-US" sz="2600" b="0" dirty="0"/>
              <a:t>those who ate </a:t>
            </a:r>
            <a:r>
              <a:rPr lang="en-US" sz="2600" dirty="0">
                <a:solidFill>
                  <a:srgbClr val="FF9900"/>
                </a:solidFill>
              </a:rPr>
              <a:t>radishes</a:t>
            </a:r>
            <a:r>
              <a:rPr lang="en-US" sz="2600" b="0" dirty="0"/>
              <a:t> = </a:t>
            </a:r>
            <a:r>
              <a:rPr lang="en-US" sz="2600" dirty="0">
                <a:solidFill>
                  <a:srgbClr val="FF9900"/>
                </a:solidFill>
              </a:rPr>
              <a:t>8 minutes </a:t>
            </a:r>
            <a:r>
              <a:rPr lang="en-US" sz="2600" b="0" dirty="0"/>
              <a:t>of trying</a:t>
            </a:r>
          </a:p>
          <a:p>
            <a:r>
              <a:rPr lang="en-US" sz="2600" b="0" dirty="0"/>
              <a:t>those who ate </a:t>
            </a:r>
            <a:r>
              <a:rPr lang="en-US" sz="2600" dirty="0">
                <a:solidFill>
                  <a:srgbClr val="99CC00"/>
                </a:solidFill>
              </a:rPr>
              <a:t>cookies</a:t>
            </a:r>
            <a:r>
              <a:rPr lang="en-US" sz="2600" b="0" dirty="0"/>
              <a:t> = </a:t>
            </a:r>
            <a:r>
              <a:rPr lang="en-US" sz="2600" dirty="0">
                <a:solidFill>
                  <a:srgbClr val="99CC00"/>
                </a:solidFill>
              </a:rPr>
              <a:t>19 minutes </a:t>
            </a:r>
            <a:r>
              <a:rPr lang="en-US" sz="2600" b="0" dirty="0"/>
              <a:t>of trying</a:t>
            </a:r>
          </a:p>
          <a:p>
            <a:endParaRPr lang="en-US" sz="2600" b="0" dirty="0"/>
          </a:p>
          <a:p>
            <a:pPr algn="ctr"/>
            <a:r>
              <a:rPr lang="en-US" sz="2600" dirty="0">
                <a:solidFill>
                  <a:srgbClr val="99CC00"/>
                </a:solidFill>
              </a:rPr>
              <a:t>&lt;brainstorming: could you already see something wrong with their studies?&gt;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29F3D-BF83-9C45-BE8F-6FFA6B530023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116C1-0DD3-A243-B728-D481199E2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12891CFD-1E09-7D4B-9C6B-C8493D1AAEB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580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2590800"/>
            <a:ext cx="7772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dirty="0"/>
              <a:t>confounding variable:: </a:t>
            </a:r>
          </a:p>
          <a:p>
            <a:pPr lvl="0"/>
            <a:r>
              <a:rPr lang="en-US" sz="2600" b="0" dirty="0"/>
              <a:t>eating cookies (high in sugar) could be the reason of the longer effort provided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0B3837-4B62-4448-A447-F17AE3DA5567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50ED2C-8E18-774C-923E-03C9A89C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DCB85FA-DF1E-4142-B078-A2C60D5C816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0472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828800"/>
            <a:ext cx="76200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would resisting the cookies make it harder for participants to keep trying?</a:t>
            </a:r>
          </a:p>
          <a:p>
            <a:pPr lvl="0"/>
            <a:endParaRPr lang="en-US" sz="2600" b="0" dirty="0">
              <a:solidFill>
                <a:srgbClr val="99CC00"/>
              </a:solidFill>
            </a:endParaRPr>
          </a:p>
          <a:p>
            <a:pPr lvl="0"/>
            <a:r>
              <a:rPr lang="en-US" sz="2600" b="0" dirty="0"/>
              <a:t>those who ate </a:t>
            </a:r>
            <a:r>
              <a:rPr lang="en-US" sz="2600" dirty="0">
                <a:solidFill>
                  <a:srgbClr val="FF9900"/>
                </a:solidFill>
              </a:rPr>
              <a:t>radishes</a:t>
            </a:r>
            <a:r>
              <a:rPr lang="en-US" sz="2600" b="0" dirty="0"/>
              <a:t> = </a:t>
            </a:r>
            <a:r>
              <a:rPr lang="en-US" sz="2600" dirty="0">
                <a:solidFill>
                  <a:srgbClr val="FF9900"/>
                </a:solidFill>
              </a:rPr>
              <a:t>8 minutes </a:t>
            </a:r>
            <a:r>
              <a:rPr lang="en-US" sz="2600" b="0" dirty="0"/>
              <a:t>of trying</a:t>
            </a:r>
          </a:p>
          <a:p>
            <a:r>
              <a:rPr lang="en-US" sz="2600" b="0" dirty="0"/>
              <a:t>those who ate </a:t>
            </a:r>
            <a:r>
              <a:rPr lang="en-US" sz="2600" dirty="0">
                <a:solidFill>
                  <a:srgbClr val="99CC00"/>
                </a:solidFill>
              </a:rPr>
              <a:t>cookies</a:t>
            </a:r>
            <a:r>
              <a:rPr lang="en-US" sz="2600" b="0" dirty="0"/>
              <a:t> = </a:t>
            </a:r>
            <a:r>
              <a:rPr lang="en-US" sz="2600" dirty="0">
                <a:solidFill>
                  <a:srgbClr val="99CC00"/>
                </a:solidFill>
              </a:rPr>
              <a:t>19 minutes </a:t>
            </a:r>
            <a:r>
              <a:rPr lang="en-US" sz="2600" b="0" dirty="0"/>
              <a:t>of trying</a:t>
            </a:r>
          </a:p>
          <a:p>
            <a:r>
              <a:rPr lang="en-US" sz="2600" b="0" dirty="0"/>
              <a:t>3</a:t>
            </a:r>
            <a:r>
              <a:rPr lang="en-US" sz="2600" b="0" baseline="30000" dirty="0"/>
              <a:t>rd</a:t>
            </a:r>
            <a:r>
              <a:rPr lang="en-US" sz="2600" b="0" dirty="0"/>
              <a:t> group with no cookies encounter = 21 minutes</a:t>
            </a:r>
          </a:p>
          <a:p>
            <a:endParaRPr lang="en-US" sz="2600" b="0" dirty="0"/>
          </a:p>
          <a:p>
            <a:r>
              <a:rPr lang="en-US" sz="2600" b="0" dirty="0"/>
              <a:t>and of course all these comparison with p&lt;0.05 = strong evidences for ego depletion (which later became a subfield of psychology with many more studies done to confirm it)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29F3D-BF83-9C45-BE8F-6FFA6B530023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116C1-0DD3-A243-B728-D481199E2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12891CFD-1E09-7D4B-9C6B-C8493D1AAEB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7111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FABD78-0950-634B-9625-01E43DF7F7AE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E1A8CA-B670-0F47-AB8F-61ED06AFC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2007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21013DC-D76C-1248-BC08-6192BF76C8E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1062D4D-ECF5-B64E-BB43-4F3D23DFFF6E}"/>
              </a:ext>
            </a:extLst>
          </p:cNvPr>
          <p:cNvSpPr/>
          <p:nvPr/>
        </p:nvSpPr>
        <p:spPr>
          <a:xfrm>
            <a:off x="762000" y="2133600"/>
            <a:ext cx="7696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in 2007, researchers figured out what </a:t>
            </a:r>
            <a:r>
              <a:rPr lang="en-US" sz="2600" b="0" i="1" dirty="0"/>
              <a:t>seemed</a:t>
            </a:r>
            <a:r>
              <a:rPr lang="en-US" sz="2600" b="0" dirty="0"/>
              <a:t> to be happening biologically: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as people used up their self-control, their blood sugar levels were dropping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they made subjects watch emotional videos without showing emotions / while others did not have to hold back</a:t>
            </a:r>
          </a:p>
        </p:txBody>
      </p:sp>
    </p:spTree>
    <p:extLst>
      <p:ext uri="{BB962C8B-B14F-4D97-AF65-F5344CB8AC3E}">
        <p14:creationId xmlns:p14="http://schemas.microsoft.com/office/powerpoint/2010/main" val="198239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E7B9B-39B8-8349-8C24-650925AE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85"/>
          <a:stretch/>
        </p:blipFill>
        <p:spPr>
          <a:xfrm>
            <a:off x="-1" y="-25400"/>
            <a:ext cx="9144001" cy="68834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B2E5664-34EE-E841-9DA1-158B4B131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95800"/>
            <a:ext cx="9169401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subjects who used willpower = lower blood glucose, and when they replenished that glucose it restored their self-control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74497-C44D-214C-9450-139DB7D213EE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7325F1-B100-C440-A84A-FEC5D426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2007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C7A5AAED-7B90-104A-8511-E2B1B4F886CD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6388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84D587-13C1-3245-9CF4-D62AD4E5017D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BC91DD-7CAE-B44F-A846-6376C5F9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2010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B5334E2-B6F0-834F-9B51-B27DDBD507C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8FA71AE-9E72-AB4F-ABCB-C4F0A380D095}"/>
              </a:ext>
            </a:extLst>
          </p:cNvPr>
          <p:cNvSpPr/>
          <p:nvPr/>
        </p:nvSpPr>
        <p:spPr>
          <a:xfrm>
            <a:off x="762000" y="2286000"/>
            <a:ext cx="73914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evidences even more in 2010 when group of researchers led by Martin Hagger, examined </a:t>
            </a:r>
            <a:r>
              <a:rPr lang="en-US" sz="2600" dirty="0">
                <a:solidFill>
                  <a:srgbClr val="99CC00"/>
                </a:solidFill>
              </a:rPr>
              <a:t>83 published studies </a:t>
            </a:r>
            <a:r>
              <a:rPr lang="en-US" sz="2600" b="0" dirty="0"/>
              <a:t>on ego depletion to conclude that </a:t>
            </a:r>
            <a:r>
              <a:rPr lang="en-US" sz="2600" dirty="0">
                <a:solidFill>
                  <a:srgbClr val="99CC00"/>
                </a:solidFill>
              </a:rPr>
              <a:t>effect was real</a:t>
            </a:r>
          </a:p>
        </p:txBody>
      </p:sp>
    </p:spTree>
    <p:extLst>
      <p:ext uri="{BB962C8B-B14F-4D97-AF65-F5344CB8AC3E}">
        <p14:creationId xmlns:p14="http://schemas.microsoft.com/office/powerpoint/2010/main" val="368379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84D587-13C1-3245-9CF4-D62AD4E5017D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BC91DD-7CAE-B44F-A846-6376C5F9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2012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B5334E2-B6F0-834F-9B51-B27DDBD507C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8FA71AE-9E72-AB4F-ABCB-C4F0A380D095}"/>
              </a:ext>
            </a:extLst>
          </p:cNvPr>
          <p:cNvSpPr/>
          <p:nvPr/>
        </p:nvSpPr>
        <p:spPr>
          <a:xfrm>
            <a:off x="762000" y="2286000"/>
            <a:ext cx="7391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but in 2012 researchers </a:t>
            </a:r>
            <a:r>
              <a:rPr lang="en-US" sz="2600" dirty="0">
                <a:solidFill>
                  <a:srgbClr val="FF9900"/>
                </a:solidFill>
              </a:rPr>
              <a:t>casted some doubts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e.g. subjects did not have to drink lemonade to replenish their will power, </a:t>
            </a:r>
            <a:r>
              <a:rPr lang="en-US" sz="2600" dirty="0">
                <a:solidFill>
                  <a:srgbClr val="99CC00"/>
                </a:solidFill>
              </a:rPr>
              <a:t>tasting it </a:t>
            </a:r>
            <a:r>
              <a:rPr lang="en-US" sz="2600" b="0" dirty="0"/>
              <a:t>was enough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e.g. subjects who </a:t>
            </a:r>
            <a:r>
              <a:rPr lang="en-US" sz="2600" dirty="0">
                <a:solidFill>
                  <a:srgbClr val="99CC00"/>
                </a:solidFill>
              </a:rPr>
              <a:t>believe in willpower </a:t>
            </a:r>
            <a:r>
              <a:rPr lang="en-US" sz="2600" b="0" dirty="0"/>
              <a:t>could affect their performance</a:t>
            </a:r>
          </a:p>
          <a:p>
            <a:pPr lvl="0"/>
            <a:endParaRPr lang="en-US" sz="2600" b="0" dirty="0"/>
          </a:p>
          <a:p>
            <a:pPr lvl="0"/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32481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84D587-13C1-3245-9CF4-D62AD4E5017D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BC91DD-7CAE-B44F-A846-6376C5F9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2014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B5334E2-B6F0-834F-9B51-B27DDBD507C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8FA71AE-9E72-AB4F-ABCB-C4F0A380D095}"/>
              </a:ext>
            </a:extLst>
          </p:cNvPr>
          <p:cNvSpPr/>
          <p:nvPr/>
        </p:nvSpPr>
        <p:spPr>
          <a:xfrm>
            <a:off x="762000" y="1905000"/>
            <a:ext cx="73914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in 2014, researchers tried to replicate the original studies and </a:t>
            </a:r>
            <a:r>
              <a:rPr lang="en-US" sz="2600" dirty="0">
                <a:solidFill>
                  <a:srgbClr val="FF9900"/>
                </a:solidFill>
              </a:rPr>
              <a:t>could not find the effect</a:t>
            </a:r>
          </a:p>
          <a:p>
            <a:pPr lvl="0"/>
            <a:endParaRPr lang="en-US" sz="2600" dirty="0">
              <a:solidFill>
                <a:srgbClr val="FF9900"/>
              </a:solidFill>
            </a:endParaRPr>
          </a:p>
          <a:p>
            <a:pPr lvl="0"/>
            <a:r>
              <a:rPr lang="en-US" sz="2600" b="0" dirty="0"/>
              <a:t>they also looked at the meta analysis of 2010 (the 83 papers) and found a lot of issues, e.g. they re run the analysis with newer methods … and the </a:t>
            </a:r>
            <a:r>
              <a:rPr lang="en-US" sz="2600" dirty="0">
                <a:solidFill>
                  <a:srgbClr val="FF9900"/>
                </a:solidFill>
              </a:rPr>
              <a:t>ego depletion effect disappeared</a:t>
            </a:r>
          </a:p>
          <a:p>
            <a:pPr lvl="0"/>
            <a:endParaRPr lang="en-US" sz="2600" dirty="0">
              <a:solidFill>
                <a:srgbClr val="FF9900"/>
              </a:solidFill>
            </a:endParaRPr>
          </a:p>
          <a:p>
            <a:pPr lvl="0"/>
            <a:r>
              <a:rPr lang="en-US" sz="2600" b="0" dirty="0"/>
              <a:t>this started a wave a concern about </a:t>
            </a:r>
            <a:r>
              <a:rPr lang="en-US" sz="2600" dirty="0">
                <a:solidFill>
                  <a:srgbClr val="99CC00"/>
                </a:solidFill>
              </a:rPr>
              <a:t>replicability </a:t>
            </a:r>
            <a:r>
              <a:rPr lang="en-US" sz="2600" b="0" dirty="0"/>
              <a:t>hitting the field of psychology</a:t>
            </a:r>
            <a:endParaRPr lang="en-US" sz="2600" dirty="0">
              <a:solidFill>
                <a:srgbClr val="99CC00"/>
              </a:solidFill>
            </a:endParaRPr>
          </a:p>
          <a:p>
            <a:pPr lvl="0"/>
            <a:endParaRPr lang="en-US" sz="2600" b="0" dirty="0"/>
          </a:p>
          <a:p>
            <a:pPr lvl="0"/>
            <a:endParaRPr lang="en-US" sz="2600" b="0" dirty="0"/>
          </a:p>
          <a:p>
            <a:pPr lvl="0"/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10362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C695DC-F6BB-1B4E-89F2-7EF0979F1F9A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051D81-DC74-C448-BE33-D25A7103A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2016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84FEE3FD-7639-5C45-9AB3-E75A61B01F45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4C028D4-D216-9E4A-8E0F-5B459A70FFAE}"/>
              </a:ext>
            </a:extLst>
          </p:cNvPr>
          <p:cNvSpPr/>
          <p:nvPr/>
        </p:nvSpPr>
        <p:spPr>
          <a:xfrm>
            <a:off x="762000" y="1905000"/>
            <a:ext cx="7391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in 2016, the Association for Psychological Science opened a Registered Replication Report on ego depletion: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one official experiment would be conducted by researchers in many different labs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Baumeister (original study) even helped design the experiment and Martin Hagger (meta analysis) led the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9681C9-4655-834F-B04C-AC3CC7D44798}"/>
              </a:ext>
            </a:extLst>
          </p:cNvPr>
          <p:cNvSpPr/>
          <p:nvPr/>
        </p:nvSpPr>
        <p:spPr>
          <a:xfrm>
            <a:off x="1600200" y="6172200"/>
            <a:ext cx="7269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b="0" dirty="0">
                <a:solidFill>
                  <a:srgbClr val="555555"/>
                </a:solidFill>
                <a:latin typeface="arial" panose="020B0604020202020204" pitchFamily="34" charset="0"/>
              </a:rPr>
              <a:t>A </a:t>
            </a:r>
            <a:r>
              <a:rPr lang="en-GB" sz="1600" b="0" dirty="0" err="1">
                <a:solidFill>
                  <a:srgbClr val="555555"/>
                </a:solidFill>
                <a:latin typeface="arial" panose="020B0604020202020204" pitchFamily="34" charset="0"/>
              </a:rPr>
              <a:t>Multilab</a:t>
            </a:r>
            <a:r>
              <a:rPr lang="en-GB" sz="1600" b="0" dirty="0">
                <a:solidFill>
                  <a:srgbClr val="555555"/>
                </a:solidFill>
                <a:latin typeface="arial" panose="020B0604020202020204" pitchFamily="34" charset="0"/>
              </a:rPr>
              <a:t> Preregistered Replication of the Ego-Depletion Effect</a:t>
            </a:r>
          </a:p>
        </p:txBody>
      </p:sp>
    </p:spTree>
    <p:extLst>
      <p:ext uri="{BB962C8B-B14F-4D97-AF65-F5344CB8AC3E}">
        <p14:creationId xmlns:p14="http://schemas.microsoft.com/office/powerpoint/2010/main" val="148041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ego depletion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43551626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874497-C44D-214C-9450-139DB7D213EE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7325F1-B100-C440-A84A-FEC5D426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2016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C7A5AAED-7B90-104A-8511-E2B1B4F886CD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13DB4FB-06F3-1740-9047-4B6675012CE4}"/>
              </a:ext>
            </a:extLst>
          </p:cNvPr>
          <p:cNvSpPr/>
          <p:nvPr/>
        </p:nvSpPr>
        <p:spPr>
          <a:xfrm>
            <a:off x="762000" y="2362200"/>
            <a:ext cx="8077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 24 labs (different language and culture)</a:t>
            </a:r>
          </a:p>
          <a:p>
            <a:pPr lvl="0"/>
            <a:endParaRPr lang="en-US" sz="2600" b="0" dirty="0"/>
          </a:p>
          <a:p>
            <a:r>
              <a:rPr lang="en-US" sz="2600" b="0" dirty="0"/>
              <a:t>only </a:t>
            </a:r>
            <a:r>
              <a:rPr lang="en-US" sz="2600" dirty="0">
                <a:solidFill>
                  <a:srgbClr val="99CC00"/>
                </a:solidFill>
              </a:rPr>
              <a:t>2 found the effect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and </a:t>
            </a:r>
            <a:r>
              <a:rPr lang="en-US" sz="2600" dirty="0">
                <a:solidFill>
                  <a:srgbClr val="FF9900"/>
                </a:solidFill>
              </a:rPr>
              <a:t>1 group found the opposite effect</a:t>
            </a:r>
          </a:p>
        </p:txBody>
      </p:sp>
    </p:spTree>
    <p:extLst>
      <p:ext uri="{BB962C8B-B14F-4D97-AF65-F5344CB8AC3E}">
        <p14:creationId xmlns:p14="http://schemas.microsoft.com/office/powerpoint/2010/main" val="120361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567E9-713F-1A43-A69F-51C002463893}"/>
              </a:ext>
            </a:extLst>
          </p:cNvPr>
          <p:cNvSpPr/>
          <p:nvPr/>
        </p:nvSpPr>
        <p:spPr>
          <a:xfrm>
            <a:off x="762000" y="1981200"/>
            <a:ext cx="80772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what does it mean?</a:t>
            </a:r>
          </a:p>
          <a:p>
            <a:pPr lvl="0"/>
            <a:endParaRPr lang="en-US" sz="2600" b="0" dirty="0">
              <a:solidFill>
                <a:srgbClr val="FF9900"/>
              </a:solidFill>
            </a:endParaRPr>
          </a:p>
          <a:p>
            <a:pPr lvl="0"/>
            <a:r>
              <a:rPr lang="en-US" sz="2600" b="0" dirty="0"/>
              <a:t>could argue that it is just this particular task where ego depletion does not show up but that willpower is still a limited resource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or may be ego depletion only happens under very specific circumstances … if at 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88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567E9-713F-1A43-A69F-51C002463893}"/>
              </a:ext>
            </a:extLst>
          </p:cNvPr>
          <p:cNvSpPr/>
          <p:nvPr/>
        </p:nvSpPr>
        <p:spPr>
          <a:xfrm>
            <a:off x="762000" y="2667000"/>
            <a:ext cx="74676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this has created a lot of </a:t>
            </a:r>
            <a:r>
              <a:rPr lang="en-US" sz="2600" dirty="0">
                <a:solidFill>
                  <a:srgbClr val="99CC00"/>
                </a:solidFill>
              </a:rPr>
              <a:t>movements in the scientific community </a:t>
            </a:r>
            <a:r>
              <a:rPr lang="en-US" sz="2600" b="0" dirty="0"/>
              <a:t>and a lot of researches are working on it to find ways to better analyze and report studies</a:t>
            </a:r>
          </a:p>
          <a:p>
            <a:pPr lvl="0"/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168089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replication crisis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0DF82-ECC8-ED4F-9EE9-3A36B6B60D9A}"/>
              </a:ext>
            </a:extLst>
          </p:cNvPr>
          <p:cNvSpPr/>
          <p:nvPr/>
        </p:nvSpPr>
        <p:spPr>
          <a:xfrm>
            <a:off x="1295400" y="3200400"/>
            <a:ext cx="69342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 crisis 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A10B4D-5526-CA4C-87C4-CB1ACD34E668}"/>
              </a:ext>
            </a:extLst>
          </p:cNvPr>
          <p:cNvSpPr/>
          <p:nvPr/>
        </p:nvSpPr>
        <p:spPr>
          <a:xfrm>
            <a:off x="2971800" y="1776174"/>
            <a:ext cx="69342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 hacking</a:t>
            </a:r>
          </a:p>
        </p:txBody>
      </p:sp>
    </p:spTree>
    <p:extLst>
      <p:ext uri="{BB962C8B-B14F-4D97-AF65-F5344CB8AC3E}">
        <p14:creationId xmlns:p14="http://schemas.microsoft.com/office/powerpoint/2010/main" val="1285829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AA4971-6FEE-114B-BB7C-F06257FE4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54691" y="1808848"/>
            <a:ext cx="6034617" cy="4525963"/>
          </a:xfr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7CAF0C6-BC1A-B54C-B46F-81603CFF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54469"/>
            <a:ext cx="9144000" cy="646331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(</a:t>
            </a:r>
            <a:r>
              <a:rPr lang="en-US" sz="3600" b="0" dirty="0" err="1">
                <a:solidFill>
                  <a:schemeClr val="bg1"/>
                </a:solidFill>
              </a:rPr>
              <a:t>veritasium</a:t>
            </a:r>
            <a:r>
              <a:rPr lang="en-US" sz="3600" b="0" dirty="0">
                <a:solidFill>
                  <a:schemeClr val="bg1"/>
                </a:solidFill>
              </a:rPr>
              <a:t> channel)</a:t>
            </a:r>
            <a:endParaRPr lang="en-US" sz="3600" dirty="0">
              <a:solidFill>
                <a:srgbClr val="99CC00"/>
              </a:solidFill>
            </a:endParaRPr>
          </a:p>
        </p:txBody>
      </p:sp>
      <p:pic>
        <p:nvPicPr>
          <p:cNvPr id="2" name="veritassium1">
            <a:hlinkClick r:id="" action="ppaction://media"/>
            <a:extLst>
              <a:ext uri="{FF2B5EF4-FFF2-40B4-BE49-F238E27FC236}">
                <a16:creationId xmlns:a16="http://schemas.microsoft.com/office/drawing/2014/main" id="{54CF7667-2EDF-7245-8485-9F5E52D95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10969"/>
            <a:ext cx="91592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AA4971-6FEE-114B-BB7C-F06257FE4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54691" y="1808848"/>
            <a:ext cx="6034617" cy="4525963"/>
          </a:xfr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7CAF0C6-BC1A-B54C-B46F-81603CFF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54469"/>
            <a:ext cx="9144000" cy="646331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(</a:t>
            </a:r>
            <a:r>
              <a:rPr lang="en-US" sz="3600" b="0" dirty="0" err="1">
                <a:solidFill>
                  <a:schemeClr val="bg1"/>
                </a:solidFill>
              </a:rPr>
              <a:t>veritasium</a:t>
            </a:r>
            <a:r>
              <a:rPr lang="en-US" sz="3600" b="0" dirty="0">
                <a:solidFill>
                  <a:schemeClr val="bg1"/>
                </a:solidFill>
              </a:rPr>
              <a:t> channel)</a:t>
            </a:r>
            <a:endParaRPr lang="en-US" sz="3600" dirty="0">
              <a:solidFill>
                <a:srgbClr val="99CC00"/>
              </a:solidFill>
            </a:endParaRPr>
          </a:p>
        </p:txBody>
      </p:sp>
      <p:pic>
        <p:nvPicPr>
          <p:cNvPr id="3" name="veritassium2">
            <a:hlinkClick r:id="" action="ppaction://media"/>
            <a:extLst>
              <a:ext uri="{FF2B5EF4-FFF2-40B4-BE49-F238E27FC236}">
                <a16:creationId xmlns:a16="http://schemas.microsoft.com/office/drawing/2014/main" id="{C87AA7AD-4000-D045-AAD4-6D9AD336D7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109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567E9-713F-1A43-A69F-51C002463893}"/>
              </a:ext>
            </a:extLst>
          </p:cNvPr>
          <p:cNvSpPr/>
          <p:nvPr/>
        </p:nvSpPr>
        <p:spPr>
          <a:xfrm>
            <a:off x="762000" y="2667000"/>
            <a:ext cx="7467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dirty="0"/>
              <a:t>mmm does it mean that all I have learned in this lecture is wrong?</a:t>
            </a:r>
          </a:p>
          <a:p>
            <a:endParaRPr lang="en-US" sz="2600" b="0" dirty="0"/>
          </a:p>
          <a:p>
            <a:r>
              <a:rPr lang="en-GB" sz="26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no fortunately </a:t>
            </a: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there are a many things you can do to analyse stats and report data correctly as well as minimise these problems …</a:t>
            </a:r>
          </a:p>
          <a:p>
            <a:pPr lvl="0"/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205603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1816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1338498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B0FC6-4236-D34C-A5BE-043879111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" r="9530" b="5146"/>
          <a:stretch/>
        </p:blipFill>
        <p:spPr>
          <a:xfrm>
            <a:off x="1440" y="3568"/>
            <a:ext cx="9142560" cy="6854432"/>
          </a:xfrm>
          <a:prstGeom prst="rect">
            <a:avLst/>
          </a:prstGeom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2C281291-B1FD-A144-B919-85E3C6EF10B4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8743EE21-14E7-1A43-8D73-6C48D002F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CF3BA9C2-4CDA-D946-9102-511939FFC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1845D4-5D03-584A-BC52-B25F5C19A7A5}"/>
              </a:ext>
            </a:extLst>
          </p:cNvPr>
          <p:cNvSpPr txBox="1">
            <a:spLocks/>
          </p:cNvSpPr>
          <p:nvPr/>
        </p:nvSpPr>
        <p:spPr bwMode="auto">
          <a:xfrm>
            <a:off x="1866972" y="457200"/>
            <a:ext cx="6968613" cy="5517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design a study properly and don’t go fishing!</a:t>
            </a:r>
          </a:p>
          <a:p>
            <a:pPr lvl="0">
              <a:spcBef>
                <a:spcPct val="20000"/>
              </a:spcBef>
              <a:defRPr/>
            </a:pPr>
            <a:endParaRPr lang="en-GB" sz="240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048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E64A0D1-9044-834A-88C3-AF51BB2AB4FC}"/>
              </a:ext>
            </a:extLst>
          </p:cNvPr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fishing = gathering as many data as you can, then try to find something statistically significant in it and report it = 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ea typeface="Arial"/>
                <a:cs typeface="Arial"/>
              </a:rPr>
              <a:t>NO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rather have clear hypothesis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to start with (remember one hypothesis = logical sentence that can be directly tested) and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just test for your hypothesis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63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2286000"/>
            <a:ext cx="4114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ROY Baumeister 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do people have a </a:t>
            </a:r>
            <a:r>
              <a:rPr lang="en-US" sz="2600" dirty="0">
                <a:solidFill>
                  <a:srgbClr val="FF9900"/>
                </a:solidFill>
              </a:rPr>
              <a:t>limited </a:t>
            </a:r>
          </a:p>
          <a:p>
            <a:pPr lvl="0"/>
            <a:r>
              <a:rPr lang="en-US" sz="2600" dirty="0">
                <a:solidFill>
                  <a:srgbClr val="FF9900"/>
                </a:solidFill>
              </a:rPr>
              <a:t>amount </a:t>
            </a:r>
            <a:r>
              <a:rPr lang="en-US" sz="2600" b="0" dirty="0"/>
              <a:t>of </a:t>
            </a:r>
            <a:r>
              <a:rPr lang="en-US" sz="2600" dirty="0">
                <a:solidFill>
                  <a:srgbClr val="99CC00"/>
                </a:solidFill>
              </a:rPr>
              <a:t>will power</a:t>
            </a:r>
            <a:r>
              <a:rPr lang="en-US" sz="2600" b="0" dirty="0"/>
              <a:t>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326586-D9B7-F448-A8F9-43D5DAF91A52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5F854-8CE5-D24E-9D2D-70A02D53A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B3917CEA-4341-154E-8E5E-24903A3D5039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86520B3-BCBF-0D41-B187-115F0AD3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r="16668" b="6250"/>
          <a:stretch/>
        </p:blipFill>
        <p:spPr>
          <a:xfrm>
            <a:off x="5577840" y="0"/>
            <a:ext cx="3566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3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28600" y="533400"/>
            <a:ext cx="880533" cy="838200"/>
            <a:chOff x="6324600" y="990600"/>
            <a:chExt cx="2438400" cy="2438400"/>
          </a:xfrm>
        </p:grpSpPr>
        <p:sp>
          <p:nvSpPr>
            <p:cNvPr id="4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219200" y="685800"/>
            <a:ext cx="3806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research question / hypothesis?</a:t>
            </a:r>
            <a:endParaRPr lang="en-US" sz="2000" dirty="0"/>
          </a:p>
        </p:txBody>
      </p: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228600" y="1752600"/>
            <a:ext cx="880533" cy="838200"/>
            <a:chOff x="6324600" y="990600"/>
            <a:chExt cx="2438400" cy="2438400"/>
          </a:xfrm>
        </p:grpSpPr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19200" y="1905000"/>
            <a:ext cx="3007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in(</a:t>
            </a:r>
            <a:r>
              <a:rPr lang="en-US" sz="2000" b="0" kern="0" dirty="0" err="1">
                <a:solidFill>
                  <a:srgbClr val="000000"/>
                </a:solidFill>
              </a:rPr>
              <a:t>dependant</a:t>
            </a:r>
            <a:r>
              <a:rPr lang="en-US" sz="2000" b="0" kern="0" dirty="0">
                <a:solidFill>
                  <a:srgbClr val="000000"/>
                </a:solidFill>
              </a:rPr>
              <a:t>) variables?</a:t>
            </a:r>
            <a:endParaRPr lang="en-US" sz="2000" dirty="0"/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-152400" y="2971800"/>
            <a:ext cx="1447800" cy="838200"/>
            <a:chOff x="5240234" y="990600"/>
            <a:chExt cx="4009293" cy="2438400"/>
          </a:xfrm>
        </p:grpSpPr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229776" y="3124200"/>
            <a:ext cx="33482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within or between subjects?</a:t>
            </a:r>
            <a:endParaRPr lang="en-US" sz="2000" dirty="0"/>
          </a:p>
        </p:txBody>
      </p:sp>
      <p:grpSp>
        <p:nvGrpSpPr>
          <p:cNvPr id="15" name="Group 9"/>
          <p:cNvGrpSpPr>
            <a:grpSpLocks/>
          </p:cNvGrpSpPr>
          <p:nvPr/>
        </p:nvGrpSpPr>
        <p:grpSpPr bwMode="auto">
          <a:xfrm>
            <a:off x="838200" y="4191000"/>
            <a:ext cx="1447800" cy="838200"/>
            <a:chOff x="5240234" y="990600"/>
            <a:chExt cx="4009293" cy="2438400"/>
          </a:xfrm>
        </p:grpSpPr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  <a:r>
                <a:rPr lang="en-US" sz="2800" dirty="0">
                  <a:solidFill>
                    <a:schemeClr val="bg1"/>
                  </a:solidFill>
                </a:rPr>
                <a:t>b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220376" y="4343400"/>
            <a:ext cx="2280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counterbalancing?</a:t>
            </a:r>
            <a:endParaRPr lang="en-US" sz="2000" dirty="0"/>
          </a:p>
        </p:txBody>
      </p: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 flipV="1">
            <a:off x="1676400" y="3657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1" name="Group 9"/>
          <p:cNvGrpSpPr>
            <a:grpSpLocks/>
          </p:cNvGrpSpPr>
          <p:nvPr/>
        </p:nvGrpSpPr>
        <p:grpSpPr bwMode="auto">
          <a:xfrm>
            <a:off x="304800" y="5410200"/>
            <a:ext cx="880533" cy="838200"/>
            <a:chOff x="6324600" y="990600"/>
            <a:chExt cx="2438400" cy="2438400"/>
          </a:xfrm>
        </p:grpSpPr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95400" y="5562600"/>
            <a:ext cx="3363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how many repetitions/trials?</a:t>
            </a:r>
            <a:endParaRPr lang="en-US" sz="2000" dirty="0"/>
          </a:p>
        </p:txBody>
      </p:sp>
      <p:grpSp>
        <p:nvGrpSpPr>
          <p:cNvPr id="25" name="Group 9"/>
          <p:cNvGrpSpPr>
            <a:grpSpLocks/>
          </p:cNvGrpSpPr>
          <p:nvPr/>
        </p:nvGrpSpPr>
        <p:grpSpPr bwMode="auto">
          <a:xfrm>
            <a:off x="5209332" y="609600"/>
            <a:ext cx="880533" cy="838200"/>
            <a:chOff x="6324600" y="990600"/>
            <a:chExt cx="2438400" cy="2438400"/>
          </a:xfrm>
        </p:grpSpPr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199932" y="762000"/>
            <a:ext cx="1995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look at raw data</a:t>
            </a:r>
            <a:endParaRPr lang="en-US" sz="2000" dirty="0"/>
          </a:p>
        </p:txBody>
      </p:sp>
      <p:grpSp>
        <p:nvGrpSpPr>
          <p:cNvPr id="29" name="Group 9"/>
          <p:cNvGrpSpPr>
            <a:grpSpLocks/>
          </p:cNvGrpSpPr>
          <p:nvPr/>
        </p:nvGrpSpPr>
        <p:grpSpPr bwMode="auto">
          <a:xfrm>
            <a:off x="5209332" y="1828800"/>
            <a:ext cx="880533" cy="838200"/>
            <a:chOff x="6324600" y="990600"/>
            <a:chExt cx="2438400" cy="2438400"/>
          </a:xfrm>
        </p:grpSpPr>
        <p:sp>
          <p:nvSpPr>
            <p:cNvPr id="30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6199932" y="1981200"/>
            <a:ext cx="2380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look at distributions</a:t>
            </a:r>
            <a:endParaRPr lang="en-US" sz="2000" dirty="0"/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4828332" y="3048000"/>
            <a:ext cx="1447800" cy="838200"/>
            <a:chOff x="5240234" y="990599"/>
            <a:chExt cx="4009293" cy="2438401"/>
          </a:xfrm>
        </p:grpSpPr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6324601" y="990599"/>
              <a:ext cx="2438399" cy="2438401"/>
            </a:xfrm>
            <a:prstGeom prst="ellipse">
              <a:avLst/>
            </a:prstGeom>
            <a:solidFill>
              <a:srgbClr val="99CC00">
                <a:alpha val="27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35" name="Oval 11"/>
            <p:cNvSpPr>
              <a:spLocks noChangeArrowheads="1"/>
            </p:cNvSpPr>
            <p:nvPr/>
          </p:nvSpPr>
          <p:spPr bwMode="auto">
            <a:xfrm>
              <a:off x="5240234" y="1163781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7</a:t>
              </a:r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6210508" y="3200400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chemeClr val="bg1">
                    <a:lumMod val="75000"/>
                  </a:schemeClr>
                </a:solidFill>
              </a:rPr>
              <a:t>check for normality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7" name="Group 9"/>
          <p:cNvGrpSpPr>
            <a:grpSpLocks/>
          </p:cNvGrpSpPr>
          <p:nvPr/>
        </p:nvGrpSpPr>
        <p:grpSpPr bwMode="auto">
          <a:xfrm>
            <a:off x="5742732" y="4267200"/>
            <a:ext cx="1447800" cy="838200"/>
            <a:chOff x="5240234" y="990600"/>
            <a:chExt cx="4009293" cy="2438400"/>
          </a:xfrm>
        </p:grpSpPr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39" name="Oval 11"/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7</a:t>
              </a:r>
              <a:r>
                <a:rPr lang="en-US" sz="2800" dirty="0">
                  <a:solidFill>
                    <a:schemeClr val="bg1"/>
                  </a:solidFill>
                </a:rPr>
                <a:t>b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7124908" y="4419600"/>
            <a:ext cx="1866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run some stats</a:t>
            </a:r>
            <a:endParaRPr lang="en-US" sz="2000" dirty="0"/>
          </a:p>
        </p:txBody>
      </p: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6580932" y="3657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2" name="Group 9"/>
          <p:cNvGrpSpPr>
            <a:grpSpLocks/>
          </p:cNvGrpSpPr>
          <p:nvPr/>
        </p:nvGrpSpPr>
        <p:grpSpPr bwMode="auto">
          <a:xfrm>
            <a:off x="5285532" y="5486400"/>
            <a:ext cx="880533" cy="838200"/>
            <a:chOff x="6324600" y="990600"/>
            <a:chExt cx="2438400" cy="2438400"/>
          </a:xfrm>
        </p:grpSpPr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6276132" y="5638800"/>
            <a:ext cx="12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conclude</a:t>
            </a:r>
            <a:endParaRPr lang="en-US" sz="2000" dirty="0"/>
          </a:p>
        </p:txBody>
      </p:sp>
      <p:sp>
        <p:nvSpPr>
          <p:cNvPr id="46" name="Rounded Rectangle 45"/>
          <p:cNvSpPr/>
          <p:nvPr/>
        </p:nvSpPr>
        <p:spPr bwMode="auto">
          <a:xfrm>
            <a:off x="86776" y="355600"/>
            <a:ext cx="4938500" cy="1108869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958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eynmand">
            <a:hlinkClick r:id="" action="ppaction://media"/>
            <a:extLst>
              <a:ext uri="{FF2B5EF4-FFF2-40B4-BE49-F238E27FC236}">
                <a16:creationId xmlns:a16="http://schemas.microsoft.com/office/drawing/2014/main" id="{F98AC690-7445-6244-956A-2EE362F58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174"/>
            <a:ext cx="9143999" cy="6996619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7C12B02C-DD8A-604A-8158-33FC7D106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54469"/>
            <a:ext cx="9144000" cy="646331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Richard Feynman (1964)</a:t>
            </a:r>
            <a:endParaRPr lang="en-US" sz="36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9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868E9-3B59-8A48-B56E-40543A401EE4}"/>
              </a:ext>
            </a:extLst>
          </p:cNvPr>
          <p:cNvSpPr/>
          <p:nvPr/>
        </p:nvSpPr>
        <p:spPr>
          <a:xfrm>
            <a:off x="609600" y="1955140"/>
            <a:ext cx="3048000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you could also decide to </a:t>
            </a:r>
            <a:r>
              <a:rPr lang="en-GB" sz="26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pre-register your study </a:t>
            </a: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(more and more frequent in scientific venues)</a:t>
            </a:r>
          </a:p>
          <a:p>
            <a:pPr lvl="0">
              <a:spcBef>
                <a:spcPct val="20000"/>
              </a:spcBef>
              <a:defRPr/>
            </a:pPr>
            <a:endParaRPr lang="en-GB" sz="26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BBC15-44BD-314F-B770-5CE7CF521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" r="30500" b="2867"/>
          <a:stretch/>
        </p:blipFill>
        <p:spPr>
          <a:xfrm>
            <a:off x="3657600" y="1"/>
            <a:ext cx="54864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FBC9A4-C4D1-B247-927D-015B39120AF7}"/>
              </a:ext>
            </a:extLst>
          </p:cNvPr>
          <p:cNvSpPr/>
          <p:nvPr/>
        </p:nvSpPr>
        <p:spPr>
          <a:xfrm>
            <a:off x="990600" y="2895600"/>
            <a:ext cx="7239000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and of course design your experiment to remove as much noise as possible</a:t>
            </a:r>
          </a:p>
          <a:p>
            <a:pPr lvl="0">
              <a:spcBef>
                <a:spcPct val="20000"/>
              </a:spcBef>
              <a:defRPr/>
            </a:pPr>
            <a:endParaRPr lang="en-GB" sz="26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6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i.e. pilot it!</a:t>
            </a:r>
          </a:p>
        </p:txBody>
      </p:sp>
    </p:spTree>
    <p:extLst>
      <p:ext uri="{BB962C8B-B14F-4D97-AF65-F5344CB8AC3E}">
        <p14:creationId xmlns:p14="http://schemas.microsoft.com/office/powerpoint/2010/main" val="609831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8724F59E-DF87-3043-9442-6E6249F84067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17145E7B-3EF2-154E-A7E5-7E6BD30B0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410CF617-BE36-AA40-9A9C-8C2FBE56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12B8FA1-109F-7B4B-BEA2-2E73FE30FBCD}"/>
              </a:ext>
            </a:extLst>
          </p:cNvPr>
          <p:cNvSpPr txBox="1">
            <a:spLocks/>
          </p:cNvSpPr>
          <p:nvPr/>
        </p:nvSpPr>
        <p:spPr bwMode="auto">
          <a:xfrm>
            <a:off x="1866972" y="4572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increase sample size or better compute the required sample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BE4FBC-07EA-A340-BE21-5DE9E8C551AE}"/>
              </a:ext>
            </a:extLst>
          </p:cNvPr>
          <p:cNvCxnSpPr/>
          <p:nvPr/>
        </p:nvCxnSpPr>
        <p:spPr bwMode="auto">
          <a:xfrm flipV="1">
            <a:off x="1219200" y="2667000"/>
            <a:ext cx="0" cy="2971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2625CB-B937-7046-889B-655717FFA6FD}"/>
              </a:ext>
            </a:extLst>
          </p:cNvPr>
          <p:cNvCxnSpPr>
            <a:cxnSpLocks/>
          </p:cNvCxnSpPr>
          <p:nvPr/>
        </p:nvCxnSpPr>
        <p:spPr bwMode="auto">
          <a:xfrm>
            <a:off x="1219200" y="5638800"/>
            <a:ext cx="6477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6F2B9-A38B-694F-A92C-E889D6A40A8B}"/>
              </a:ext>
            </a:extLst>
          </p:cNvPr>
          <p:cNvSpPr/>
          <p:nvPr/>
        </p:nvSpPr>
        <p:spPr>
          <a:xfrm>
            <a:off x="300293" y="2133600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pvalue</a:t>
            </a:r>
            <a:endParaRPr lang="en-US" sz="2400" b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21BE0A-CBB6-2F4C-A64C-79148728ADF4}"/>
              </a:ext>
            </a:extLst>
          </p:cNvPr>
          <p:cNvSpPr/>
          <p:nvPr/>
        </p:nvSpPr>
        <p:spPr>
          <a:xfrm>
            <a:off x="7049271" y="5638800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sample size</a:t>
            </a:r>
            <a:endParaRPr lang="en-US" sz="2400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C5104-F4BF-5E42-9938-16B2FFA07EA0}"/>
              </a:ext>
            </a:extLst>
          </p:cNvPr>
          <p:cNvSpPr/>
          <p:nvPr/>
        </p:nvSpPr>
        <p:spPr>
          <a:xfrm>
            <a:off x="300293" y="4419600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0.05</a:t>
            </a:r>
            <a:endParaRPr lang="en-US" sz="2400" b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73E111-FFDF-D043-82D6-582BC0D212FE}"/>
              </a:ext>
            </a:extLst>
          </p:cNvPr>
          <p:cNvCxnSpPr>
            <a:cxnSpLocks/>
          </p:cNvCxnSpPr>
          <p:nvPr/>
        </p:nvCxnSpPr>
        <p:spPr bwMode="auto">
          <a:xfrm>
            <a:off x="1219200" y="4650432"/>
            <a:ext cx="6477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563C6DD7-C9C3-C84B-8985-CB3B9AD700D9}"/>
              </a:ext>
            </a:extLst>
          </p:cNvPr>
          <p:cNvSpPr/>
          <p:nvPr/>
        </p:nvSpPr>
        <p:spPr bwMode="auto">
          <a:xfrm>
            <a:off x="1422400" y="2870200"/>
            <a:ext cx="1600200" cy="2209800"/>
          </a:xfrm>
          <a:custGeom>
            <a:avLst/>
            <a:gdLst>
              <a:gd name="connsiteX0" fmla="*/ 0 w 1600200"/>
              <a:gd name="connsiteY0" fmla="*/ 0 h 2209800"/>
              <a:gd name="connsiteX1" fmla="*/ 406400 w 1600200"/>
              <a:gd name="connsiteY1" fmla="*/ 914400 h 2209800"/>
              <a:gd name="connsiteX2" fmla="*/ 482600 w 1600200"/>
              <a:gd name="connsiteY2" fmla="*/ 812800 h 2209800"/>
              <a:gd name="connsiteX3" fmla="*/ 736600 w 1600200"/>
              <a:gd name="connsiteY3" fmla="*/ 1270000 h 2209800"/>
              <a:gd name="connsiteX4" fmla="*/ 838200 w 1600200"/>
              <a:gd name="connsiteY4" fmla="*/ 1168400 h 2209800"/>
              <a:gd name="connsiteX5" fmla="*/ 1092200 w 1600200"/>
              <a:gd name="connsiteY5" fmla="*/ 1727200 h 2209800"/>
              <a:gd name="connsiteX6" fmla="*/ 1193800 w 1600200"/>
              <a:gd name="connsiteY6" fmla="*/ 1625600 h 2209800"/>
              <a:gd name="connsiteX7" fmla="*/ 1600200 w 1600200"/>
              <a:gd name="connsiteY7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2209800">
                <a:moveTo>
                  <a:pt x="0" y="0"/>
                </a:moveTo>
                <a:lnTo>
                  <a:pt x="406400" y="914400"/>
                </a:lnTo>
                <a:lnTo>
                  <a:pt x="482600" y="812800"/>
                </a:lnTo>
                <a:lnTo>
                  <a:pt x="736600" y="1270000"/>
                </a:lnTo>
                <a:lnTo>
                  <a:pt x="838200" y="1168400"/>
                </a:lnTo>
                <a:lnTo>
                  <a:pt x="1092200" y="1727200"/>
                </a:lnTo>
                <a:lnTo>
                  <a:pt x="1193800" y="1625600"/>
                </a:lnTo>
                <a:lnTo>
                  <a:pt x="1600200" y="2209800"/>
                </a:lnTo>
              </a:path>
            </a:pathLst>
          </a:custGeom>
          <a:noFill/>
          <a:ln w="4445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6131B9-02B4-3947-B60D-50C3B731EE7F}"/>
              </a:ext>
            </a:extLst>
          </p:cNvPr>
          <p:cNvSpPr/>
          <p:nvPr/>
        </p:nvSpPr>
        <p:spPr bwMode="auto">
          <a:xfrm>
            <a:off x="2971800" y="2971800"/>
            <a:ext cx="4216400" cy="2082800"/>
          </a:xfrm>
          <a:custGeom>
            <a:avLst/>
            <a:gdLst>
              <a:gd name="connsiteX0" fmla="*/ 0 w 4216400"/>
              <a:gd name="connsiteY0" fmla="*/ 2082800 h 2082800"/>
              <a:gd name="connsiteX1" fmla="*/ 482600 w 4216400"/>
              <a:gd name="connsiteY1" fmla="*/ 1752600 h 2082800"/>
              <a:gd name="connsiteX2" fmla="*/ 482600 w 4216400"/>
              <a:gd name="connsiteY2" fmla="*/ 1752600 h 2082800"/>
              <a:gd name="connsiteX3" fmla="*/ 660400 w 4216400"/>
              <a:gd name="connsiteY3" fmla="*/ 1854200 h 2082800"/>
              <a:gd name="connsiteX4" fmla="*/ 965200 w 4216400"/>
              <a:gd name="connsiteY4" fmla="*/ 1219200 h 2082800"/>
              <a:gd name="connsiteX5" fmla="*/ 1117600 w 4216400"/>
              <a:gd name="connsiteY5" fmla="*/ 1346200 h 2082800"/>
              <a:gd name="connsiteX6" fmla="*/ 1905000 w 4216400"/>
              <a:gd name="connsiteY6" fmla="*/ 457200 h 2082800"/>
              <a:gd name="connsiteX7" fmla="*/ 2082800 w 4216400"/>
              <a:gd name="connsiteY7" fmla="*/ 635000 h 2082800"/>
              <a:gd name="connsiteX8" fmla="*/ 2768600 w 4216400"/>
              <a:gd name="connsiteY8" fmla="*/ 355600 h 2082800"/>
              <a:gd name="connsiteX9" fmla="*/ 3327400 w 4216400"/>
              <a:gd name="connsiteY9" fmla="*/ 381000 h 2082800"/>
              <a:gd name="connsiteX10" fmla="*/ 4216400 w 4216400"/>
              <a:gd name="connsiteY10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16400" h="2082800">
                <a:moveTo>
                  <a:pt x="0" y="2082800"/>
                </a:moveTo>
                <a:lnTo>
                  <a:pt x="482600" y="1752600"/>
                </a:lnTo>
                <a:lnTo>
                  <a:pt x="482600" y="1752600"/>
                </a:lnTo>
                <a:lnTo>
                  <a:pt x="660400" y="1854200"/>
                </a:lnTo>
                <a:lnTo>
                  <a:pt x="965200" y="1219200"/>
                </a:lnTo>
                <a:lnTo>
                  <a:pt x="1117600" y="1346200"/>
                </a:lnTo>
                <a:lnTo>
                  <a:pt x="1905000" y="457200"/>
                </a:lnTo>
                <a:lnTo>
                  <a:pt x="2082800" y="635000"/>
                </a:lnTo>
                <a:lnTo>
                  <a:pt x="2768600" y="355600"/>
                </a:lnTo>
                <a:lnTo>
                  <a:pt x="3327400" y="381000"/>
                </a:lnTo>
                <a:lnTo>
                  <a:pt x="4216400" y="0"/>
                </a:lnTo>
              </a:path>
            </a:pathLst>
          </a:custGeom>
          <a:noFill/>
          <a:ln w="444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A934DDD-3571-DF4C-95DE-6CC630DDE9EB}"/>
              </a:ext>
            </a:extLst>
          </p:cNvPr>
          <p:cNvSpPr/>
          <p:nvPr/>
        </p:nvSpPr>
        <p:spPr bwMode="auto">
          <a:xfrm>
            <a:off x="2971800" y="4749800"/>
            <a:ext cx="4495800" cy="584200"/>
          </a:xfrm>
          <a:custGeom>
            <a:avLst/>
            <a:gdLst>
              <a:gd name="connsiteX0" fmla="*/ 0 w 4495800"/>
              <a:gd name="connsiteY0" fmla="*/ 330200 h 584200"/>
              <a:gd name="connsiteX1" fmla="*/ 457200 w 4495800"/>
              <a:gd name="connsiteY1" fmla="*/ 0 h 584200"/>
              <a:gd name="connsiteX2" fmla="*/ 660400 w 4495800"/>
              <a:gd name="connsiteY2" fmla="*/ 127000 h 584200"/>
              <a:gd name="connsiteX3" fmla="*/ 889000 w 4495800"/>
              <a:gd name="connsiteY3" fmla="*/ 50800 h 584200"/>
              <a:gd name="connsiteX4" fmla="*/ 1244600 w 4495800"/>
              <a:gd name="connsiteY4" fmla="*/ 177800 h 584200"/>
              <a:gd name="connsiteX5" fmla="*/ 1473200 w 4495800"/>
              <a:gd name="connsiteY5" fmla="*/ 50800 h 584200"/>
              <a:gd name="connsiteX6" fmla="*/ 1955800 w 4495800"/>
              <a:gd name="connsiteY6" fmla="*/ 279400 h 584200"/>
              <a:gd name="connsiteX7" fmla="*/ 2362200 w 4495800"/>
              <a:gd name="connsiteY7" fmla="*/ 254000 h 584200"/>
              <a:gd name="connsiteX8" fmla="*/ 3048000 w 4495800"/>
              <a:gd name="connsiteY8" fmla="*/ 431800 h 584200"/>
              <a:gd name="connsiteX9" fmla="*/ 3708400 w 4495800"/>
              <a:gd name="connsiteY9" fmla="*/ 355600 h 584200"/>
              <a:gd name="connsiteX10" fmla="*/ 4495800 w 4495800"/>
              <a:gd name="connsiteY10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95800" h="584200">
                <a:moveTo>
                  <a:pt x="0" y="330200"/>
                </a:moveTo>
                <a:lnTo>
                  <a:pt x="457200" y="0"/>
                </a:lnTo>
                <a:lnTo>
                  <a:pt x="660400" y="127000"/>
                </a:lnTo>
                <a:lnTo>
                  <a:pt x="889000" y="50800"/>
                </a:lnTo>
                <a:lnTo>
                  <a:pt x="1244600" y="177800"/>
                </a:lnTo>
                <a:lnTo>
                  <a:pt x="1473200" y="50800"/>
                </a:lnTo>
                <a:lnTo>
                  <a:pt x="1955800" y="279400"/>
                </a:lnTo>
                <a:lnTo>
                  <a:pt x="2362200" y="254000"/>
                </a:lnTo>
                <a:lnTo>
                  <a:pt x="3048000" y="431800"/>
                </a:lnTo>
                <a:lnTo>
                  <a:pt x="3708400" y="355600"/>
                </a:lnTo>
                <a:lnTo>
                  <a:pt x="4495800" y="584200"/>
                </a:lnTo>
              </a:path>
            </a:pathLst>
          </a:custGeom>
          <a:noFill/>
          <a:ln w="4445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C41C72-612B-9F4B-9061-B2799B98C192}"/>
              </a:ext>
            </a:extLst>
          </p:cNvPr>
          <p:cNvGrpSpPr/>
          <p:nvPr/>
        </p:nvGrpSpPr>
        <p:grpSpPr>
          <a:xfrm>
            <a:off x="4079135" y="2743200"/>
            <a:ext cx="2544286" cy="3805280"/>
            <a:chOff x="4079135" y="2743200"/>
            <a:chExt cx="2544286" cy="38052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C57AB1F-3401-D746-A21B-0CCBE8D64F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51278" y="2743200"/>
              <a:ext cx="0" cy="28955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ABC3ED7-9263-8941-BE90-14669E572B4A}"/>
                </a:ext>
              </a:extLst>
            </p:cNvPr>
            <p:cNvSpPr/>
            <p:nvPr/>
          </p:nvSpPr>
          <p:spPr>
            <a:xfrm>
              <a:off x="4079135" y="5717483"/>
              <a:ext cx="25442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0" kern="0" dirty="0">
                  <a:solidFill>
                    <a:srgbClr val="222222"/>
                  </a:solidFill>
                  <a:latin typeface="arial" panose="020B0604020202020204" pitchFamily="34" charset="0"/>
                  <a:cs typeface="Arial"/>
                </a:rPr>
                <a:t>so that statistical </a:t>
              </a:r>
            </a:p>
            <a:p>
              <a:pPr algn="ctr"/>
              <a:r>
                <a:rPr lang="en-GB" sz="2400" b="0" kern="0" dirty="0">
                  <a:solidFill>
                    <a:srgbClr val="222222"/>
                  </a:solidFill>
                  <a:latin typeface="arial" panose="020B0604020202020204" pitchFamily="34" charset="0"/>
                  <a:cs typeface="Arial"/>
                </a:rPr>
                <a:t>power &gt;80%</a:t>
              </a:r>
              <a:endParaRPr lang="en-US" sz="24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116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B36C421-6724-4A4F-B63C-29778261C2BA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9079DEA5-F6D5-824D-87A4-44F8DFC24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0BAE58A7-2D1B-E14C-BD9F-D4987B7D0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F70B33E-C523-7B40-889B-03791F8FE3B5}"/>
              </a:ext>
            </a:extLst>
          </p:cNvPr>
          <p:cNvSpPr txBox="1">
            <a:spLocks/>
          </p:cNvSpPr>
          <p:nvPr/>
        </p:nvSpPr>
        <p:spPr bwMode="auto">
          <a:xfrm>
            <a:off x="1866972" y="457200"/>
            <a:ext cx="6968613" cy="5517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report p value with effect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17852-F6FD-5849-8525-98C0393D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905000"/>
            <a:ext cx="3302000" cy="4953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71DFD-1DAF-F948-A735-B6D57FE2F48B}"/>
              </a:ext>
            </a:extLst>
          </p:cNvPr>
          <p:cNvSpPr/>
          <p:nvPr/>
        </p:nvSpPr>
        <p:spPr>
          <a:xfrm>
            <a:off x="679230" y="2438400"/>
            <a:ext cx="5416770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a new hair loss shampoo is statistically better than existing shampoo </a:t>
            </a:r>
          </a:p>
          <a:p>
            <a:pPr lvl="0">
              <a:spcBef>
                <a:spcPct val="20000"/>
              </a:spcBef>
              <a:defRPr/>
            </a:pPr>
            <a:endParaRPr lang="en-GB" sz="26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but does not say that subjects who took it only grew 5 hairs more than control group …</a:t>
            </a:r>
          </a:p>
          <a:p>
            <a:pPr lvl="0">
              <a:spcBef>
                <a:spcPct val="20000"/>
              </a:spcBef>
              <a:defRPr/>
            </a:pPr>
            <a:endParaRPr lang="en-GB" sz="26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6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effect size matters more!</a:t>
            </a:r>
          </a:p>
        </p:txBody>
      </p:sp>
    </p:spTree>
    <p:extLst>
      <p:ext uri="{BB962C8B-B14F-4D97-AF65-F5344CB8AC3E}">
        <p14:creationId xmlns:p14="http://schemas.microsoft.com/office/powerpoint/2010/main" val="280740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EBA2B415-8A39-E144-B0E1-D6EB34132603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0D5147FF-54D9-1940-BD01-AF9194597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30E16303-2C85-844B-ADF6-5955DB64E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7DD866-28A7-914A-8FC6-79FF74F64203}"/>
              </a:ext>
            </a:extLst>
          </p:cNvPr>
          <p:cNvSpPr txBox="1">
            <a:spLocks/>
          </p:cNvSpPr>
          <p:nvPr/>
        </p:nvSpPr>
        <p:spPr bwMode="auto">
          <a:xfrm>
            <a:off x="1866972" y="4572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report confidence intervals and non misleading graphs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020287-1B89-0742-B177-F19F2F3F92A6}"/>
              </a:ext>
            </a:extLst>
          </p:cNvPr>
          <p:cNvSpPr txBox="1">
            <a:spLocks/>
          </p:cNvSpPr>
          <p:nvPr/>
        </p:nvSpPr>
        <p:spPr bwMode="auto">
          <a:xfrm>
            <a:off x="562073" y="2743200"/>
            <a:ext cx="8305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55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confidence intervals::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a 95% confidence interval is a range of values that you can be 95% certain contains the true mean of the population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090020-B576-2A43-BD4B-B7DBC8A59C56}"/>
              </a:ext>
            </a:extLst>
          </p:cNvPr>
          <p:cNvSpPr/>
          <p:nvPr/>
        </p:nvSpPr>
        <p:spPr>
          <a:xfrm>
            <a:off x="1607691" y="4918501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99CC00"/>
                </a:solidFill>
              </a:rPr>
              <a:t>a range of plausible values for the mean (values outside relatively implausible)</a:t>
            </a:r>
          </a:p>
        </p:txBody>
      </p:sp>
    </p:spTree>
    <p:extLst>
      <p:ext uri="{BB962C8B-B14F-4D97-AF65-F5344CB8AC3E}">
        <p14:creationId xmlns:p14="http://schemas.microsoft.com/office/powerpoint/2010/main" val="10062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Rmisc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US" b="0" dirty="0" err="1">
                <a:latin typeface="Courier" pitchFamily="2" charset="0"/>
              </a:rPr>
              <a:t>tgc</a:t>
            </a:r>
            <a:r>
              <a:rPr lang="en-US" b="0" dirty="0">
                <a:latin typeface="Courier" pitchFamily="2" charset="0"/>
              </a:rPr>
              <a:t> &lt;- </a:t>
            </a:r>
            <a:r>
              <a:rPr lang="en-US" b="0" dirty="0" err="1">
                <a:latin typeface="Courier" pitchFamily="2" charset="0"/>
              </a:rPr>
              <a:t>summarySE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</a:t>
            </a:r>
            <a:r>
              <a:rPr lang="en-US" b="0" dirty="0">
                <a:latin typeface="Courier" pitchFamily="2" charset="0"/>
              </a:rPr>
              <a:t>, </a:t>
            </a:r>
            <a:r>
              <a:rPr lang="en-US" b="0" dirty="0" err="1">
                <a:latin typeface="Courier" pitchFamily="2" charset="0"/>
              </a:rPr>
              <a:t>measurevar</a:t>
            </a:r>
            <a:r>
              <a:rPr lang="en-US" b="0" dirty="0">
                <a:latin typeface="Courier" pitchFamily="2" charset="0"/>
              </a:rPr>
              <a:t>="score", </a:t>
            </a:r>
            <a:r>
              <a:rPr lang="en-US" b="0" dirty="0" err="1">
                <a:latin typeface="Courier" pitchFamily="2" charset="0"/>
              </a:rPr>
              <a:t>groupvars</a:t>
            </a:r>
            <a:r>
              <a:rPr lang="en-US" b="0" dirty="0">
                <a:latin typeface="Courier" pitchFamily="2" charset="0"/>
              </a:rPr>
              <a:t>=c("group"))</a:t>
            </a:r>
          </a:p>
          <a:p>
            <a:r>
              <a:rPr lang="en-US" b="0" dirty="0" err="1">
                <a:latin typeface="Courier" pitchFamily="2" charset="0"/>
              </a:rPr>
              <a:t>tgc</a:t>
            </a:r>
            <a:endParaRPr lang="en-US" b="0" dirty="0">
              <a:latin typeface="Courier" pitchFamily="2" charset="0"/>
            </a:endParaRPr>
          </a:p>
          <a:p>
            <a:pPr lvl="1"/>
            <a:endParaRPr lang="en-US" dirty="0">
              <a:solidFill>
                <a:srgbClr val="99CC00"/>
              </a:solidFill>
              <a:latin typeface="Courier" pitchFamily="2" charset="0"/>
            </a:endParaRPr>
          </a:p>
          <a:p>
            <a:pPr lvl="1"/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  group  N score       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</a:rPr>
              <a:t>sd</a:t>
            </a:r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        se        ci</a:t>
            </a:r>
          </a:p>
          <a:p>
            <a:pPr lvl="1"/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1     A 20  6.60 1.1424811 0.2554665 0.5346976</a:t>
            </a:r>
          </a:p>
          <a:p>
            <a:pPr lvl="1"/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2     B 20  7.25 1.1180340 0.2500000 0.5232560</a:t>
            </a:r>
          </a:p>
          <a:p>
            <a:pPr lvl="1"/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3     C 20  1.95 0.8255779 0.1846048 0.3863824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US" b="0" dirty="0" err="1">
                <a:latin typeface="Courier" pitchFamily="2" charset="0"/>
                <a:cs typeface="Arial" pitchFamily="-112" charset="0"/>
              </a:rPr>
              <a:t>ggplot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(data =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,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aes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(x =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tgc$group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, y =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tgc$score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)) +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geom_bar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(stat = 'identity', position = 'dodge')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+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geom_errorbar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aes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ymin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tgc$score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- ci,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ymax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tgc$score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+ ci), width=.2, position=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position_dodge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(.9))</a:t>
            </a: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19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5B08E-2FDD-AD4E-AAA3-049D55F1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17500"/>
            <a:ext cx="8636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13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E4133857-3CFE-9D4F-ACCF-394EFACE740F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 dirty="0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 dirty="0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 dirty="0"/>
          </a:p>
        </p:txBody>
      </p:sp>
      <p:pic>
        <p:nvPicPr>
          <p:cNvPr id="5" name="Google Shape;197;p29">
            <a:extLst>
              <a:ext uri="{FF2B5EF4-FFF2-40B4-BE49-F238E27FC236}">
                <a16:creationId xmlns:a16="http://schemas.microsoft.com/office/drawing/2014/main" id="{DEC992D5-5680-5444-9DFE-9828069665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9;p29">
            <a:extLst>
              <a:ext uri="{FF2B5EF4-FFF2-40B4-BE49-F238E27FC236}">
                <a16:creationId xmlns:a16="http://schemas.microsoft.com/office/drawing/2014/main" id="{EA007B9B-D8CB-D040-BCBB-81729AD98242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C5B2426-BA90-4A49-9229-25B02CD55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B7B65-178D-DC42-AD6E-582D9872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6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905000"/>
            <a:ext cx="7772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so he conducted a study …</a:t>
            </a:r>
          </a:p>
          <a:p>
            <a:pPr lvl="0"/>
            <a:endParaRPr lang="en-US" sz="2600" b="0" dirty="0"/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the results show that humans </a:t>
            </a:r>
            <a:r>
              <a:rPr lang="en-US" sz="2600" dirty="0">
                <a:solidFill>
                  <a:srgbClr val="99CC00"/>
                </a:solidFill>
              </a:rPr>
              <a:t>do have a limited pool of self-control 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once we have had to </a:t>
            </a:r>
            <a:r>
              <a:rPr lang="en-US" sz="2600" dirty="0">
                <a:solidFill>
                  <a:srgbClr val="FF9900"/>
                </a:solidFill>
              </a:rPr>
              <a:t>resist temptation </a:t>
            </a:r>
            <a:r>
              <a:rPr lang="en-US" sz="2600" b="0" dirty="0"/>
              <a:t>it is a lot </a:t>
            </a:r>
            <a:r>
              <a:rPr lang="en-US" sz="2600" dirty="0">
                <a:solidFill>
                  <a:srgbClr val="FF9900"/>
                </a:solidFill>
              </a:rPr>
              <a:t>harder to do it again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A050DF-94A6-8F47-89B6-8C58A8D48F3E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F1A490-79C1-EB43-9C0B-FDBEB80D8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CDB7216-9703-DE46-B074-B291EAFAD55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93902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5;p30">
            <a:extLst>
              <a:ext uri="{FF2B5EF4-FFF2-40B4-BE49-F238E27FC236}">
                <a16:creationId xmlns:a16="http://schemas.microsoft.com/office/drawing/2014/main" id="{5448CEBC-5D12-624C-9F30-40AAB9E28A9B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/>
          </a:p>
        </p:txBody>
      </p:sp>
      <p:pic>
        <p:nvPicPr>
          <p:cNvPr id="5" name="Google Shape;206;p30">
            <a:extLst>
              <a:ext uri="{FF2B5EF4-FFF2-40B4-BE49-F238E27FC236}">
                <a16:creationId xmlns:a16="http://schemas.microsoft.com/office/drawing/2014/main" id="{5A29C970-4395-B149-9F76-25D411CB8F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8;p30">
            <a:extLst>
              <a:ext uri="{FF2B5EF4-FFF2-40B4-BE49-F238E27FC236}">
                <a16:creationId xmlns:a16="http://schemas.microsoft.com/office/drawing/2014/main" id="{15441464-DFAB-364E-91B8-D00665F497B1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08DA35E4-EFC6-9C45-A083-BEAB1DF0ADD9}"/>
              </a:ext>
            </a:extLst>
          </p:cNvPr>
          <p:cNvSpPr/>
          <p:nvPr/>
        </p:nvSpPr>
        <p:spPr>
          <a:xfrm>
            <a:off x="3558126" y="3193356"/>
            <a:ext cx="3688400" cy="7573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30">
            <a:extLst>
              <a:ext uri="{FF2B5EF4-FFF2-40B4-BE49-F238E27FC236}">
                <a16:creationId xmlns:a16="http://schemas.microsoft.com/office/drawing/2014/main" id="{D8304B2E-7788-1647-97FC-999B56D2B891}"/>
              </a:ext>
            </a:extLst>
          </p:cNvPr>
          <p:cNvSpPr/>
          <p:nvPr/>
        </p:nvSpPr>
        <p:spPr>
          <a:xfrm>
            <a:off x="850033" y="3124360"/>
            <a:ext cx="2412070" cy="757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87BD-A73D-8548-A612-EA0B05E3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DDFEC1-8A86-7341-867C-38808E2F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4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6;p31">
            <a:extLst>
              <a:ext uri="{FF2B5EF4-FFF2-40B4-BE49-F238E27FC236}">
                <a16:creationId xmlns:a16="http://schemas.microsoft.com/office/drawing/2014/main" id="{75AB3EB7-E986-0C41-846B-2E79B6076816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/>
          </a:p>
        </p:txBody>
      </p:sp>
      <p:pic>
        <p:nvPicPr>
          <p:cNvPr id="4" name="Google Shape;217;p31">
            <a:extLst>
              <a:ext uri="{FF2B5EF4-FFF2-40B4-BE49-F238E27FC236}">
                <a16:creationId xmlns:a16="http://schemas.microsoft.com/office/drawing/2014/main" id="{C3E48CB6-68AB-884C-B75A-6E1FE761D8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9;p31">
            <a:extLst>
              <a:ext uri="{FF2B5EF4-FFF2-40B4-BE49-F238E27FC236}">
                <a16:creationId xmlns:a16="http://schemas.microsoft.com/office/drawing/2014/main" id="{53D1B584-63F9-C14E-B848-A9BCB22C2B02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sp>
        <p:nvSpPr>
          <p:cNvPr id="6" name="Google Shape;220;p31">
            <a:extLst>
              <a:ext uri="{FF2B5EF4-FFF2-40B4-BE49-F238E27FC236}">
                <a16:creationId xmlns:a16="http://schemas.microsoft.com/office/drawing/2014/main" id="{0FA849DE-A2E4-764C-9713-AA27F54A7B9B}"/>
              </a:ext>
            </a:extLst>
          </p:cNvPr>
          <p:cNvSpPr/>
          <p:nvPr/>
        </p:nvSpPr>
        <p:spPr>
          <a:xfrm>
            <a:off x="3394465" y="2692209"/>
            <a:ext cx="3852061" cy="12584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21;p31">
            <a:extLst>
              <a:ext uri="{FF2B5EF4-FFF2-40B4-BE49-F238E27FC236}">
                <a16:creationId xmlns:a16="http://schemas.microsoft.com/office/drawing/2014/main" id="{4ED35309-B9A8-A940-A727-FC3B62FFFFBE}"/>
              </a:ext>
            </a:extLst>
          </p:cNvPr>
          <p:cNvSpPr/>
          <p:nvPr/>
        </p:nvSpPr>
        <p:spPr>
          <a:xfrm>
            <a:off x="850033" y="2737686"/>
            <a:ext cx="2412070" cy="1143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9150-6BFC-9141-A24B-A2F5A0F95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62D24-C805-C04D-96FF-F271949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61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BE50D6-1EFC-B94D-B1F9-5738B34D0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BAF295A1-F275-9C49-B8C1-33AEB8D52753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/>
          </a:p>
        </p:txBody>
      </p:sp>
      <p:pic>
        <p:nvPicPr>
          <p:cNvPr id="6" name="Google Shape;228;p32">
            <a:extLst>
              <a:ext uri="{FF2B5EF4-FFF2-40B4-BE49-F238E27FC236}">
                <a16:creationId xmlns:a16="http://schemas.microsoft.com/office/drawing/2014/main" id="{B7E76D97-DFB2-B348-A708-F2D04AAF1DC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0;p32">
            <a:extLst>
              <a:ext uri="{FF2B5EF4-FFF2-40B4-BE49-F238E27FC236}">
                <a16:creationId xmlns:a16="http://schemas.microsoft.com/office/drawing/2014/main" id="{5C68B4A4-664E-D04F-9B78-C86EB2F67C79}"/>
              </a:ext>
            </a:extLst>
          </p:cNvPr>
          <p:cNvSpPr/>
          <p:nvPr/>
        </p:nvSpPr>
        <p:spPr>
          <a:xfrm>
            <a:off x="371729" y="3301087"/>
            <a:ext cx="687795" cy="52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10"/>
              </a:buClr>
              <a:buFont typeface="Helvetica Neue"/>
              <a:buNone/>
            </a:pPr>
            <a:r>
              <a:rPr lang="en" sz="4000" b="1" i="0" u="none" strike="noStrike" cap="none">
                <a:solidFill>
                  <a:srgbClr val="00A1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4000" b="1" i="0" u="none" strike="noStrike" cap="none" baseline="30000">
                <a:solidFill>
                  <a:srgbClr val="00A1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</a:t>
            </a:r>
            <a:endParaRPr/>
          </a:p>
        </p:txBody>
      </p:sp>
      <p:sp>
        <p:nvSpPr>
          <p:cNvPr id="8" name="Google Shape;231;p32">
            <a:extLst>
              <a:ext uri="{FF2B5EF4-FFF2-40B4-BE49-F238E27FC236}">
                <a16:creationId xmlns:a16="http://schemas.microsoft.com/office/drawing/2014/main" id="{3F8221F8-F3C4-5848-BD0D-6CA83AFC746C}"/>
              </a:ext>
            </a:extLst>
          </p:cNvPr>
          <p:cNvSpPr/>
          <p:nvPr/>
        </p:nvSpPr>
        <p:spPr>
          <a:xfrm>
            <a:off x="351438" y="1437242"/>
            <a:ext cx="646099" cy="47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5"/>
              </a:buClr>
              <a:buFont typeface="Helvetica Neue"/>
              <a:buNone/>
            </a:pPr>
            <a:r>
              <a:rPr lang="en" sz="3600" b="1" i="0" u="none" strike="noStrike" cap="none">
                <a:solidFill>
                  <a:srgbClr val="9537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" sz="3600" b="1" i="0" u="none" strike="noStrike" cap="none" baseline="30000">
                <a:solidFill>
                  <a:srgbClr val="9537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endParaRPr/>
          </a:p>
        </p:txBody>
      </p:sp>
      <p:grpSp>
        <p:nvGrpSpPr>
          <p:cNvPr id="9" name="Google Shape;232;p32">
            <a:extLst>
              <a:ext uri="{FF2B5EF4-FFF2-40B4-BE49-F238E27FC236}">
                <a16:creationId xmlns:a16="http://schemas.microsoft.com/office/drawing/2014/main" id="{32700A55-CF6B-914E-B62E-5AFD15B69AF1}"/>
              </a:ext>
            </a:extLst>
          </p:cNvPr>
          <p:cNvGrpSpPr/>
          <p:nvPr/>
        </p:nvGrpSpPr>
        <p:grpSpPr>
          <a:xfrm>
            <a:off x="296946" y="2207261"/>
            <a:ext cx="774414" cy="789970"/>
            <a:chOff x="0" y="0"/>
            <a:chExt cx="774413" cy="1053291"/>
          </a:xfrm>
        </p:grpSpPr>
        <p:sp>
          <p:nvSpPr>
            <p:cNvPr id="10" name="Google Shape;233;p32">
              <a:extLst>
                <a:ext uri="{FF2B5EF4-FFF2-40B4-BE49-F238E27FC236}">
                  <a16:creationId xmlns:a16="http://schemas.microsoft.com/office/drawing/2014/main" id="{AB851E03-EDAA-D649-BD87-9144FC9A729F}"/>
                </a:ext>
              </a:extLst>
            </p:cNvPr>
            <p:cNvSpPr/>
            <p:nvPr/>
          </p:nvSpPr>
          <p:spPr>
            <a:xfrm>
              <a:off x="0" y="201272"/>
              <a:ext cx="730781" cy="637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7933C"/>
                </a:buClr>
                <a:buFont typeface="Helvetica Neue"/>
                <a:buNone/>
              </a:pPr>
              <a:r>
                <a:rPr lang="en" sz="3600" b="1" i="0" u="none" strike="noStrike" cap="none">
                  <a:solidFill>
                    <a:srgbClr val="77933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3600" b="1" i="0" u="none" strike="noStrike" cap="none" baseline="30000">
                  <a:solidFill>
                    <a:srgbClr val="77933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nd</a:t>
              </a:r>
              <a:endParaRPr/>
            </a:p>
          </p:txBody>
        </p:sp>
        <p:cxnSp>
          <p:nvCxnSpPr>
            <p:cNvPr id="11" name="Google Shape;234;p32">
              <a:extLst>
                <a:ext uri="{FF2B5EF4-FFF2-40B4-BE49-F238E27FC236}">
                  <a16:creationId xmlns:a16="http://schemas.microsoft.com/office/drawing/2014/main" id="{F8D5EE32-36DB-454E-A400-62332D08E912}"/>
                </a:ext>
              </a:extLst>
            </p:cNvPr>
            <p:cNvCxnSpPr/>
            <p:nvPr/>
          </p:nvCxnSpPr>
          <p:spPr>
            <a:xfrm flipH="1">
              <a:off x="774412" y="0"/>
              <a:ext cx="1" cy="1053291"/>
            </a:xfrm>
            <a:prstGeom prst="straightConnector1">
              <a:avLst/>
            </a:prstGeom>
            <a:noFill/>
            <a:ln w="57150" cap="flat" cmpd="sng">
              <a:solidFill>
                <a:srgbClr val="77933C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sp>
        <p:nvSpPr>
          <p:cNvPr id="12" name="Google Shape;235;p32">
            <a:extLst>
              <a:ext uri="{FF2B5EF4-FFF2-40B4-BE49-F238E27FC236}">
                <a16:creationId xmlns:a16="http://schemas.microsoft.com/office/drawing/2014/main" id="{83523E9E-EFFD-D342-A8B4-92F99C5F7180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5AEE19-12C9-0444-A8A7-1C8776A6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0;p35">
            <a:extLst>
              <a:ext uri="{FF2B5EF4-FFF2-40B4-BE49-F238E27FC236}">
                <a16:creationId xmlns:a16="http://schemas.microsoft.com/office/drawing/2014/main" id="{3703ACE1-E2D9-3A40-8A27-EAA0742E106E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/>
          </a:p>
        </p:txBody>
      </p:sp>
      <p:pic>
        <p:nvPicPr>
          <p:cNvPr id="4" name="Google Shape;271;p35">
            <a:extLst>
              <a:ext uri="{FF2B5EF4-FFF2-40B4-BE49-F238E27FC236}">
                <a16:creationId xmlns:a16="http://schemas.microsoft.com/office/drawing/2014/main" id="{CC3CB86B-7DCF-1746-B790-2786916D6B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3;p35">
            <a:extLst>
              <a:ext uri="{FF2B5EF4-FFF2-40B4-BE49-F238E27FC236}">
                <a16:creationId xmlns:a16="http://schemas.microsoft.com/office/drawing/2014/main" id="{873474DC-56B3-3541-A775-A787A703D400}"/>
              </a:ext>
            </a:extLst>
          </p:cNvPr>
          <p:cNvSpPr/>
          <p:nvPr/>
        </p:nvSpPr>
        <p:spPr>
          <a:xfrm>
            <a:off x="3361892" y="3448050"/>
            <a:ext cx="511609" cy="257175"/>
          </a:xfrm>
          <a:prstGeom prst="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74;p35">
            <a:extLst>
              <a:ext uri="{FF2B5EF4-FFF2-40B4-BE49-F238E27FC236}">
                <a16:creationId xmlns:a16="http://schemas.microsoft.com/office/drawing/2014/main" id="{DCC96734-F0F5-7E49-8925-03FCD50B862B}"/>
              </a:ext>
            </a:extLst>
          </p:cNvPr>
          <p:cNvSpPr/>
          <p:nvPr/>
        </p:nvSpPr>
        <p:spPr>
          <a:xfrm>
            <a:off x="3873498" y="3448050"/>
            <a:ext cx="3118154" cy="257175"/>
          </a:xfrm>
          <a:prstGeom prst="rect">
            <a:avLst/>
          </a:prstGeom>
          <a:solidFill>
            <a:srgbClr val="00A110">
              <a:alpha val="2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75;p35">
            <a:extLst>
              <a:ext uri="{FF2B5EF4-FFF2-40B4-BE49-F238E27FC236}">
                <a16:creationId xmlns:a16="http://schemas.microsoft.com/office/drawing/2014/main" id="{40F779E7-14E8-E54C-AB32-BB5876214C1B}"/>
              </a:ext>
            </a:extLst>
          </p:cNvPr>
          <p:cNvSpPr/>
          <p:nvPr/>
        </p:nvSpPr>
        <p:spPr>
          <a:xfrm>
            <a:off x="3374592" y="1590675"/>
            <a:ext cx="130608" cy="257175"/>
          </a:xfrm>
          <a:prstGeom prst="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76;p35">
            <a:extLst>
              <a:ext uri="{FF2B5EF4-FFF2-40B4-BE49-F238E27FC236}">
                <a16:creationId xmlns:a16="http://schemas.microsoft.com/office/drawing/2014/main" id="{F1B0D0E8-7F84-C14C-A5EF-E8C04FB1A4CC}"/>
              </a:ext>
            </a:extLst>
          </p:cNvPr>
          <p:cNvSpPr/>
          <p:nvPr/>
        </p:nvSpPr>
        <p:spPr>
          <a:xfrm>
            <a:off x="3505201" y="1590675"/>
            <a:ext cx="279401" cy="257175"/>
          </a:xfrm>
          <a:prstGeom prst="rect">
            <a:avLst/>
          </a:prstGeom>
          <a:solidFill>
            <a:srgbClr val="00A110">
              <a:alpha val="2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77;p35">
            <a:extLst>
              <a:ext uri="{FF2B5EF4-FFF2-40B4-BE49-F238E27FC236}">
                <a16:creationId xmlns:a16="http://schemas.microsoft.com/office/drawing/2014/main" id="{5A7F5F8E-FC5F-124E-B317-39CFA2AC207B}"/>
              </a:ext>
            </a:extLst>
          </p:cNvPr>
          <p:cNvSpPr/>
          <p:nvPr/>
        </p:nvSpPr>
        <p:spPr>
          <a:xfrm>
            <a:off x="3137156" y="2132312"/>
            <a:ext cx="482345" cy="372764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78;p35">
            <a:extLst>
              <a:ext uri="{FF2B5EF4-FFF2-40B4-BE49-F238E27FC236}">
                <a16:creationId xmlns:a16="http://schemas.microsoft.com/office/drawing/2014/main" id="{68D7D6C5-E5F9-A24C-B445-53C63D0D5918}"/>
              </a:ext>
            </a:extLst>
          </p:cNvPr>
          <p:cNvSpPr/>
          <p:nvPr/>
        </p:nvSpPr>
        <p:spPr>
          <a:xfrm>
            <a:off x="3162556" y="2741912"/>
            <a:ext cx="482345" cy="372764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79;p35">
            <a:extLst>
              <a:ext uri="{FF2B5EF4-FFF2-40B4-BE49-F238E27FC236}">
                <a16:creationId xmlns:a16="http://schemas.microsoft.com/office/drawing/2014/main" id="{66DC3541-75A6-FE47-8D7A-02AC1F57F9DF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sp>
        <p:nvSpPr>
          <p:cNvPr id="12" name="Google Shape;280;p35">
            <a:extLst>
              <a:ext uri="{FF2B5EF4-FFF2-40B4-BE49-F238E27FC236}">
                <a16:creationId xmlns:a16="http://schemas.microsoft.com/office/drawing/2014/main" id="{6F08ACFD-C08B-4E49-BCEA-ABDB6F8F6A4F}"/>
              </a:ext>
            </a:extLst>
          </p:cNvPr>
          <p:cNvSpPr/>
          <p:nvPr/>
        </p:nvSpPr>
        <p:spPr>
          <a:xfrm>
            <a:off x="371729" y="3301087"/>
            <a:ext cx="687795" cy="52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10"/>
              </a:buClr>
              <a:buFont typeface="Helvetica Neue"/>
              <a:buNone/>
            </a:pPr>
            <a:r>
              <a:rPr lang="en" sz="4000" b="1" i="0" u="none" strike="noStrike" cap="none">
                <a:solidFill>
                  <a:srgbClr val="00A1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4000" b="1" i="0" u="none" strike="noStrike" cap="none" baseline="30000">
                <a:solidFill>
                  <a:srgbClr val="00A1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</a:t>
            </a:r>
            <a:endParaRPr/>
          </a:p>
        </p:txBody>
      </p:sp>
      <p:sp>
        <p:nvSpPr>
          <p:cNvPr id="13" name="Google Shape;281;p35">
            <a:extLst>
              <a:ext uri="{FF2B5EF4-FFF2-40B4-BE49-F238E27FC236}">
                <a16:creationId xmlns:a16="http://schemas.microsoft.com/office/drawing/2014/main" id="{C9728B6E-AF12-8746-A71C-260AD8B6FFF3}"/>
              </a:ext>
            </a:extLst>
          </p:cNvPr>
          <p:cNvSpPr/>
          <p:nvPr/>
        </p:nvSpPr>
        <p:spPr>
          <a:xfrm>
            <a:off x="296945" y="2358215"/>
            <a:ext cx="730782" cy="47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933C"/>
              </a:buClr>
              <a:buFont typeface="Helvetica Neue"/>
              <a:buNone/>
            </a:pPr>
            <a:r>
              <a:rPr lang="en" sz="3600" b="1" i="0" u="none" strike="noStrike" cap="none">
                <a:solidFill>
                  <a:srgbClr val="7793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3600" b="1" i="0" u="none" strike="noStrike" cap="none" baseline="30000">
                <a:solidFill>
                  <a:srgbClr val="7793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nd</a:t>
            </a:r>
            <a:endParaRPr/>
          </a:p>
        </p:txBody>
      </p:sp>
      <p:sp>
        <p:nvSpPr>
          <p:cNvPr id="14" name="Google Shape;282;p35">
            <a:extLst>
              <a:ext uri="{FF2B5EF4-FFF2-40B4-BE49-F238E27FC236}">
                <a16:creationId xmlns:a16="http://schemas.microsoft.com/office/drawing/2014/main" id="{97052793-FA36-0547-952E-B8AC2980EEF1}"/>
              </a:ext>
            </a:extLst>
          </p:cNvPr>
          <p:cNvSpPr/>
          <p:nvPr/>
        </p:nvSpPr>
        <p:spPr>
          <a:xfrm>
            <a:off x="351438" y="1437242"/>
            <a:ext cx="646099" cy="47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5"/>
              </a:buClr>
              <a:buFont typeface="Helvetica Neue"/>
              <a:buNone/>
            </a:pPr>
            <a:r>
              <a:rPr lang="en" sz="3600" b="1" i="0" u="none" strike="noStrike" cap="none">
                <a:solidFill>
                  <a:srgbClr val="9537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" sz="3600" b="1" i="0" u="none" strike="noStrike" cap="none" baseline="30000">
                <a:solidFill>
                  <a:srgbClr val="9537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endParaRPr/>
          </a:p>
        </p:txBody>
      </p:sp>
      <p:cxnSp>
        <p:nvCxnSpPr>
          <p:cNvPr id="15" name="Google Shape;283;p35">
            <a:extLst>
              <a:ext uri="{FF2B5EF4-FFF2-40B4-BE49-F238E27FC236}">
                <a16:creationId xmlns:a16="http://schemas.microsoft.com/office/drawing/2014/main" id="{F87E59D7-DBEB-504F-854A-1AFAD893B464}"/>
              </a:ext>
            </a:extLst>
          </p:cNvPr>
          <p:cNvCxnSpPr/>
          <p:nvPr/>
        </p:nvCxnSpPr>
        <p:spPr>
          <a:xfrm flipH="1">
            <a:off x="1071359" y="2207261"/>
            <a:ext cx="1" cy="789968"/>
          </a:xfrm>
          <a:prstGeom prst="straightConnector1">
            <a:avLst/>
          </a:prstGeom>
          <a:noFill/>
          <a:ln w="57150" cap="flat" cmpd="sng">
            <a:solidFill>
              <a:srgbClr val="77933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6" name="Google Shape;285;p35">
            <a:extLst>
              <a:ext uri="{FF2B5EF4-FFF2-40B4-BE49-F238E27FC236}">
                <a16:creationId xmlns:a16="http://schemas.microsoft.com/office/drawing/2014/main" id="{2097C568-69D3-8146-B303-69C3E496E2F7}"/>
              </a:ext>
            </a:extLst>
          </p:cNvPr>
          <p:cNvCxnSpPr/>
          <p:nvPr/>
        </p:nvCxnSpPr>
        <p:spPr>
          <a:xfrm rot="10800000">
            <a:off x="3365500" y="1590675"/>
            <a:ext cx="0" cy="2505075"/>
          </a:xfrm>
          <a:prstGeom prst="straightConnector1">
            <a:avLst/>
          </a:prstGeom>
          <a:noFill/>
          <a:ln w="50800" cap="flat" cmpd="sng">
            <a:solidFill>
              <a:srgbClr val="FF9900"/>
            </a:solidFill>
            <a:prstDash val="dash"/>
            <a:bevel/>
            <a:headEnd type="none" w="sm" len="sm"/>
            <a:tailEnd type="none" w="sm" len="sm"/>
          </a:ln>
        </p:spPr>
      </p:cxnSp>
      <p:sp>
        <p:nvSpPr>
          <p:cNvPr id="17" name="Google Shape;286;p35">
            <a:extLst>
              <a:ext uri="{FF2B5EF4-FFF2-40B4-BE49-F238E27FC236}">
                <a16:creationId xmlns:a16="http://schemas.microsoft.com/office/drawing/2014/main" id="{99432F36-14BB-7945-A723-288C1CAFD928}"/>
              </a:ext>
            </a:extLst>
          </p:cNvPr>
          <p:cNvSpPr/>
          <p:nvPr/>
        </p:nvSpPr>
        <p:spPr>
          <a:xfrm>
            <a:off x="2697376" y="662423"/>
            <a:ext cx="1673825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</a:pPr>
            <a:r>
              <a:rPr lang="en" sz="2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0 kilo lost</a:t>
            </a:r>
            <a:endParaRPr dirty="0">
              <a:solidFill>
                <a:srgbClr val="FF99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E30F2-092E-6642-B379-D476404C7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7406EA-1110-B645-9149-6BDC4D1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7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AE7B33-B060-C546-8A26-B796B84204F7}"/>
              </a:ext>
            </a:extLst>
          </p:cNvPr>
          <p:cNvSpPr txBox="1">
            <a:spLocks/>
          </p:cNvSpPr>
          <p:nvPr/>
        </p:nvSpPr>
        <p:spPr bwMode="auto">
          <a:xfrm>
            <a:off x="685800" y="762000"/>
            <a:ext cx="775061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 algn="just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“Statistical significance is perhaps the least important attribute of a good experiment; it is never a sufficient condition for claiming that a theory has been usefully corroborated, that a meaningful empirical fact has been established, or that an experimental report ought to be published” (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Likken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1968)</a:t>
            </a:r>
          </a:p>
          <a:p>
            <a:pPr lvl="0" algn="just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just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“We have the duty of communicating our conclusions in intelligible form, in recognition of the right of other free minds to utilize them in making their own decisions” (Fisher, 1955)</a:t>
            </a:r>
          </a:p>
          <a:p>
            <a:pPr lvl="0" algn="just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just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“no confidence interval should be interpreted as a a significance test” (Schmidt and Hunter, 1997)</a:t>
            </a:r>
          </a:p>
          <a:p>
            <a:pPr lvl="0" algn="just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just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8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78;p60">
            <a:extLst>
              <a:ext uri="{FF2B5EF4-FFF2-40B4-BE49-F238E27FC236}">
                <a16:creationId xmlns:a16="http://schemas.microsoft.com/office/drawing/2014/main" id="{862B9369-9B57-7C47-8659-33DAD54C98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207" y="1003368"/>
            <a:ext cx="9144000" cy="39379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F7B576F5-9916-A44F-8B19-48476D6CD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207" y="4949081"/>
            <a:ext cx="9144000" cy="923330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Geoff Cumming’s dance of p-values</a:t>
            </a:r>
          </a:p>
          <a:p>
            <a:pPr eaLnBrk="1" hangingPunct="1"/>
            <a:r>
              <a:rPr lang="en-US" sz="2000" b="0" dirty="0">
                <a:solidFill>
                  <a:schemeClr val="bg1"/>
                </a:solidFill>
              </a:rPr>
              <a:t>https://</a:t>
            </a:r>
            <a:r>
              <a:rPr lang="en-US" sz="2000" b="0" dirty="0" err="1">
                <a:solidFill>
                  <a:schemeClr val="bg1"/>
                </a:solidFill>
              </a:rPr>
              <a:t>www.youtube.com</a:t>
            </a:r>
            <a:r>
              <a:rPr lang="en-US" sz="2000" b="0" dirty="0">
                <a:solidFill>
                  <a:schemeClr val="bg1"/>
                </a:solidFill>
              </a:rPr>
              <a:t>/</a:t>
            </a:r>
            <a:r>
              <a:rPr lang="en-US" sz="2000" b="0" dirty="0" err="1">
                <a:solidFill>
                  <a:schemeClr val="bg1"/>
                </a:solidFill>
              </a:rPr>
              <a:t>watch?v</a:t>
            </a:r>
            <a:r>
              <a:rPr lang="en-US" sz="2000" b="0" dirty="0">
                <a:solidFill>
                  <a:schemeClr val="bg1"/>
                </a:solidFill>
              </a:rPr>
              <a:t>=ez4DgdurRPg</a:t>
            </a:r>
          </a:p>
        </p:txBody>
      </p:sp>
    </p:spTree>
    <p:extLst>
      <p:ext uri="{BB962C8B-B14F-4D97-AF65-F5344CB8AC3E}">
        <p14:creationId xmlns:p14="http://schemas.microsoft.com/office/powerpoint/2010/main" val="1814645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9EB15A26-58F9-A64A-A4B9-9C432B7CC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spot misleading graphs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6" name="misleadinggraph">
            <a:hlinkClick r:id="" action="ppaction://media"/>
            <a:extLst>
              <a:ext uri="{FF2B5EF4-FFF2-40B4-BE49-F238E27FC236}">
                <a16:creationId xmlns:a16="http://schemas.microsoft.com/office/drawing/2014/main" id="{1422F0B2-6B2D-9246-93B8-0874646610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817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5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242AD961-4116-ED47-8F99-9F0479C3F1F2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52853E48-A884-C440-946B-B89835008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9090A367-FEC6-7644-8A86-F7B7E7BCF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4A8299-A7D2-2E43-B643-99B48E433032}"/>
              </a:ext>
            </a:extLst>
          </p:cNvPr>
          <p:cNvSpPr txBox="1">
            <a:spLocks/>
          </p:cNvSpPr>
          <p:nvPr/>
        </p:nvSpPr>
        <p:spPr bwMode="auto">
          <a:xfrm>
            <a:off x="1866972" y="6096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replicate!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F41D2-95AE-9F49-81EB-0986943F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674" y="-10732"/>
            <a:ext cx="3668526" cy="686873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DEABCB-5272-AE4D-B106-423EF3C1E3A8}"/>
              </a:ext>
            </a:extLst>
          </p:cNvPr>
          <p:cNvSpPr txBox="1">
            <a:spLocks/>
          </p:cNvSpPr>
          <p:nvPr/>
        </p:nvSpPr>
        <p:spPr bwMode="auto">
          <a:xfrm>
            <a:off x="555185" y="2971801"/>
            <a:ext cx="462641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and fight publication standards, 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in certain fields there are conferences to publish replication studies</a:t>
            </a:r>
          </a:p>
        </p:txBody>
      </p:sp>
    </p:spTree>
    <p:extLst>
      <p:ext uri="{BB962C8B-B14F-4D97-AF65-F5344CB8AC3E}">
        <p14:creationId xmlns:p14="http://schemas.microsoft.com/office/powerpoint/2010/main" val="47823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242AD961-4116-ED47-8F99-9F0479C3F1F2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52853E48-A884-C440-946B-B89835008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9090A367-FEC6-7644-8A86-F7B7E7BCF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4A8299-A7D2-2E43-B643-99B48E433032}"/>
              </a:ext>
            </a:extLst>
          </p:cNvPr>
          <p:cNvSpPr txBox="1">
            <a:spLocks/>
          </p:cNvSpPr>
          <p:nvPr/>
        </p:nvSpPr>
        <p:spPr bwMode="auto">
          <a:xfrm>
            <a:off x="1866972" y="6096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rather use artificial data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3FE5A25-0132-0444-8720-341C1754AD0F}"/>
              </a:ext>
            </a:extLst>
          </p:cNvPr>
          <p:cNvSpPr txBox="1">
            <a:spLocks/>
          </p:cNvSpPr>
          <p:nvPr/>
        </p:nvSpPr>
        <p:spPr bwMode="auto">
          <a:xfrm>
            <a:off x="555185" y="22860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certain tasks are 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ea typeface="Arial"/>
                <a:cs typeface="Arial"/>
              </a:rPr>
              <a:t>very sensitive to human variability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(e.g. ego depletion on will power but also anything that related to preferences)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tasks involving participants but relying on motor skills (e.g. tapping on a key) </a:t>
            </a:r>
            <a:r>
              <a:rPr lang="en-GB" sz="2400" kern="0" dirty="0">
                <a:solidFill>
                  <a:srgbClr val="00B0F0"/>
                </a:solidFill>
                <a:latin typeface="arial" panose="020B0604020202020204" pitchFamily="34" charset="0"/>
                <a:ea typeface="Arial"/>
                <a:cs typeface="Arial"/>
              </a:rPr>
              <a:t>suffer less from human variability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or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use data without involving human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(e.g. algorithms comparisons)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03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DE8CCB5-E59C-C14A-938D-382C8BCFD882}"/>
              </a:ext>
            </a:extLst>
          </p:cNvPr>
          <p:cNvSpPr txBox="1">
            <a:spLocks/>
          </p:cNvSpPr>
          <p:nvPr/>
        </p:nvSpPr>
        <p:spPr bwMode="auto">
          <a:xfrm>
            <a:off x="762000" y="2133600"/>
            <a:ext cx="770277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at the moment there is a strong tendency to push for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Bayesian testing, </a:t>
            </a: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although it also has drawbacks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need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ea typeface="Arial"/>
                <a:cs typeface="Arial"/>
              </a:rPr>
              <a:t> prior data </a:t>
            </a: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simple for AB testing but 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ea typeface="Arial"/>
                <a:cs typeface="Arial"/>
              </a:rPr>
              <a:t>could become 	quickly complex 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unclear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how it compares </a:t>
            </a: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to </a:t>
            </a:r>
            <a:r>
              <a:rPr lang="en-GB" sz="2400" b="0" kern="0" dirty="0" err="1">
                <a:latin typeface="arial" panose="020B0604020202020204" pitchFamily="34" charset="0"/>
                <a:ea typeface="Arial"/>
                <a:cs typeface="Arial"/>
              </a:rPr>
              <a:t>pvalue</a:t>
            </a: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 testing </a:t>
            </a:r>
          </a:p>
          <a:p>
            <a:pPr lvl="0" algn="ctr">
              <a:spcBef>
                <a:spcPct val="20000"/>
              </a:spcBef>
              <a:defRPr/>
            </a:pPr>
            <a:endParaRPr lang="en-GB" sz="2400" b="0" kern="0" dirty="0"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C7063BA1-F069-9049-AE43-5C87A940AC87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551D2307-E26F-B343-8F13-8AA5A6819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E25000C3-2169-904B-88C0-FC31D1A23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85BFF37-177F-E04E-8AC9-D1DE8AF70BAC}"/>
              </a:ext>
            </a:extLst>
          </p:cNvPr>
          <p:cNvSpPr txBox="1">
            <a:spLocks/>
          </p:cNvSpPr>
          <p:nvPr/>
        </p:nvSpPr>
        <p:spPr bwMode="auto">
          <a:xfrm>
            <a:off x="1866972" y="6096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remember this is an active field, always look up for new statistical methods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CC3A9-F724-DB44-BA9B-FA4770D6CA17}"/>
              </a:ext>
            </a:extLst>
          </p:cNvPr>
          <p:cNvSpPr/>
          <p:nvPr/>
        </p:nvSpPr>
        <p:spPr>
          <a:xfrm>
            <a:off x="2133600" y="5520717"/>
            <a:ext cx="5715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GB" sz="2600" kern="0" dirty="0">
                <a:latin typeface="arial" panose="020B0604020202020204" pitchFamily="34" charset="0"/>
                <a:ea typeface="Arial"/>
                <a:cs typeface="Arial"/>
              </a:rPr>
              <a:t>(still some research to do on this so keep your eyes open!)</a:t>
            </a:r>
          </a:p>
        </p:txBody>
      </p:sp>
    </p:spTree>
    <p:extLst>
      <p:ext uri="{BB962C8B-B14F-4D97-AF65-F5344CB8AC3E}">
        <p14:creationId xmlns:p14="http://schemas.microsoft.com/office/powerpoint/2010/main" val="4084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371600"/>
            <a:ext cx="7772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they called this</a:t>
            </a:r>
          </a:p>
          <a:p>
            <a:pPr lvl="0"/>
            <a:r>
              <a:rPr lang="en-US" sz="5000" dirty="0"/>
              <a:t>Ego Depletion:: </a:t>
            </a:r>
          </a:p>
          <a:p>
            <a:pPr lvl="0"/>
            <a:r>
              <a:rPr lang="en-US" sz="2600" b="0" dirty="0"/>
              <a:t>has had huge influence on psychological research, been incorporated into dieting tactics, training techniques, and even </a:t>
            </a:r>
            <a:r>
              <a:rPr lang="en-US" sz="2600" b="0" dirty="0" err="1"/>
              <a:t>advertisments</a:t>
            </a:r>
            <a:r>
              <a:rPr lang="en-US" sz="2600" b="0" dirty="0"/>
              <a:t> used today</a:t>
            </a:r>
          </a:p>
          <a:p>
            <a:pPr lvl="0"/>
            <a:endParaRPr lang="en-US" sz="2600" b="0" dirty="0">
              <a:solidFill>
                <a:srgbClr val="FF9900"/>
              </a:solidFill>
            </a:endParaRPr>
          </a:p>
          <a:p>
            <a:pPr algn="r"/>
            <a:r>
              <a:rPr lang="en-US" sz="2600" b="0" dirty="0"/>
              <a:t>ads telling how we deserve a product, causing mental fatigue and frustration, leading us to buy</a:t>
            </a:r>
          </a:p>
          <a:p>
            <a:pPr algn="r"/>
            <a:endParaRPr lang="en-US" sz="2600" b="0" dirty="0"/>
          </a:p>
          <a:p>
            <a:pPr algn="r"/>
            <a:r>
              <a:rPr lang="en-US" sz="2600" b="0" dirty="0"/>
              <a:t>but today it seems that </a:t>
            </a:r>
            <a:r>
              <a:rPr lang="en-US" sz="2600" dirty="0">
                <a:solidFill>
                  <a:srgbClr val="FF9900"/>
                </a:solidFill>
              </a:rPr>
              <a:t>this phenomenon does not exist at all</a:t>
            </a:r>
          </a:p>
          <a:p>
            <a:pPr algn="r"/>
            <a:endParaRPr lang="en-US" sz="2600" b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0B3837-4B62-4448-A447-F17AE3DA5567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50ED2C-8E18-774C-923E-03C9A89C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DCB85FA-DF1E-4142-B078-A2C60D5C816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64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5109AB-C39A-8D45-8EFE-A6D31BD7B233}"/>
              </a:ext>
            </a:extLst>
          </p:cNvPr>
          <p:cNvSpPr/>
          <p:nvPr/>
        </p:nvSpPr>
        <p:spPr>
          <a:xfrm>
            <a:off x="838200" y="3048000"/>
            <a:ext cx="731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for the curious: tutorial on GitHub to do a simple comparison of two groups with Bayesian methods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235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DE8CCB5-E59C-C14A-938D-382C8BCFD882}"/>
              </a:ext>
            </a:extLst>
          </p:cNvPr>
          <p:cNvSpPr txBox="1">
            <a:spLocks/>
          </p:cNvSpPr>
          <p:nvPr/>
        </p:nvSpPr>
        <p:spPr bwMode="auto">
          <a:xfrm>
            <a:off x="762000" y="2133600"/>
            <a:ext cx="770277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i.e. </a:t>
            </a:r>
            <a:r>
              <a:rPr lang="en-GB" sz="2400" b="0" dirty="0"/>
              <a:t>moral principles that govern a person's behaviour or the conducting of an activity</a:t>
            </a:r>
            <a:endParaRPr lang="en-GB" sz="2400" b="0" kern="0" dirty="0"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why are you doing a study, intrinsically because 	you want to learn something, not just publishing</a:t>
            </a: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of course be also ethical with your study design</a:t>
            </a:r>
          </a:p>
          <a:p>
            <a:pPr lvl="0" algn="ctr">
              <a:spcBef>
                <a:spcPct val="20000"/>
              </a:spcBef>
              <a:defRPr/>
            </a:pPr>
            <a:endParaRPr lang="en-GB" sz="2400" b="0" kern="0" dirty="0"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C7063BA1-F069-9049-AE43-5C87A940AC87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551D2307-E26F-B343-8F13-8AA5A6819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E25000C3-2169-904B-88C0-FC31D1A23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85BFF37-177F-E04E-8AC9-D1DE8AF70BAC}"/>
              </a:ext>
            </a:extLst>
          </p:cNvPr>
          <p:cNvSpPr txBox="1">
            <a:spLocks/>
          </p:cNvSpPr>
          <p:nvPr/>
        </p:nvSpPr>
        <p:spPr bwMode="auto">
          <a:xfrm>
            <a:off x="1866972" y="6096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be ethical</a:t>
            </a:r>
          </a:p>
        </p:txBody>
      </p:sp>
    </p:spTree>
    <p:extLst>
      <p:ext uri="{BB962C8B-B14F-4D97-AF65-F5344CB8AC3E}">
        <p14:creationId xmlns:p14="http://schemas.microsoft.com/office/powerpoint/2010/main" val="376797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C5FE2-A92A-1746-9265-49D28F4C2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4" t="11255" r="15584" b="1082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F10C5448-915D-EF4D-9FD2-8CF174F14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research goes wrong (Standford Experiment) </a:t>
            </a:r>
          </a:p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… use ethical boards (in each university)</a:t>
            </a:r>
            <a:endParaRPr lang="en-US" sz="3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96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3170095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219200" y="2057400"/>
            <a:ext cx="6858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the replication crisis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steps seen in class to avoid </a:t>
            </a:r>
            <a:r>
              <a:rPr lang="en-US" sz="2400" b="0" dirty="0" err="1"/>
              <a:t>phacking</a:t>
            </a:r>
            <a:r>
              <a:rPr lang="en-US" sz="2400" b="0" dirty="0"/>
              <a:t> and do good statistics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Understand that this is a hot topic of research and know that you need to keep your eye open if you ever encounter stats later in your career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DA5FB0-B781-5D48-BFF3-AC8C001A4623}"/>
              </a:ext>
            </a:extLst>
          </p:cNvPr>
          <p:cNvSpPr/>
          <p:nvPr/>
        </p:nvSpPr>
        <p:spPr>
          <a:xfrm>
            <a:off x="2512783" y="3853934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9CC00"/>
                </a:solidFill>
                <a:latin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https://tinyurl.com/y65grs5e</a:t>
            </a:r>
            <a:endParaRPr lang="en-US" dirty="0">
              <a:solidFill>
                <a:srgbClr val="99CC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59525F-E17F-D944-A8EF-5079F5395E18}"/>
              </a:ext>
            </a:extLst>
          </p:cNvPr>
          <p:cNvSpPr/>
          <p:nvPr/>
        </p:nvSpPr>
        <p:spPr>
          <a:xfrm>
            <a:off x="1143000" y="2819400"/>
            <a:ext cx="685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0" dirty="0"/>
              <a:t>please take 5 minute </a:t>
            </a:r>
            <a:r>
              <a:rPr lang="en-US" sz="2400" dirty="0">
                <a:solidFill>
                  <a:srgbClr val="99CC00"/>
                </a:solidFill>
              </a:rPr>
              <a:t>now</a:t>
            </a:r>
            <a:r>
              <a:rPr lang="en-US" sz="2400" b="0" dirty="0"/>
              <a:t> to give us anonymous feedback to improve the lecture</a:t>
            </a:r>
          </a:p>
        </p:txBody>
      </p:sp>
    </p:spTree>
    <p:extLst>
      <p:ext uri="{BB962C8B-B14F-4D97-AF65-F5344CB8AC3E}">
        <p14:creationId xmlns:p14="http://schemas.microsoft.com/office/powerpoint/2010/main" val="2757249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7912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to go further</a:t>
            </a:r>
          </a:p>
        </p:txBody>
      </p:sp>
    </p:spTree>
    <p:extLst>
      <p:ext uri="{BB962C8B-B14F-4D97-AF65-F5344CB8AC3E}">
        <p14:creationId xmlns:p14="http://schemas.microsoft.com/office/powerpoint/2010/main" val="126393171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96696D-6771-F24D-84A9-4EF173AC4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 t="3" b="997"/>
          <a:stretch/>
        </p:blipFill>
        <p:spPr>
          <a:xfrm>
            <a:off x="5372100" y="-10886"/>
            <a:ext cx="3771900" cy="6845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2EF4F0-6B33-8042-8EE4-4BB65691B9FD}"/>
              </a:ext>
            </a:extLst>
          </p:cNvPr>
          <p:cNvSpPr/>
          <p:nvPr/>
        </p:nvSpPr>
        <p:spPr>
          <a:xfrm>
            <a:off x="838200" y="1676400"/>
            <a:ext cx="41478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0" dirty="0" err="1"/>
              <a:t>www.biglab.co.uk</a:t>
            </a:r>
            <a:endParaRPr lang="en-US" sz="4000" b="0" dirty="0"/>
          </a:p>
          <a:p>
            <a:pPr algn="ctr"/>
            <a:endParaRPr lang="en-US" sz="4000" b="0" dirty="0"/>
          </a:p>
          <a:p>
            <a:pPr algn="ctr"/>
            <a:r>
              <a:rPr lang="en-GB" sz="4000" b="0" dirty="0" err="1"/>
              <a:t>BristolIG</a:t>
            </a:r>
            <a:r>
              <a:rPr lang="en-GB" sz="4000" b="0" dirty="0"/>
              <a:t> lab </a:t>
            </a:r>
          </a:p>
          <a:p>
            <a:pPr algn="ctr"/>
            <a:r>
              <a:rPr lang="en-GB" sz="4000" b="0" dirty="0"/>
              <a:t>(</a:t>
            </a:r>
            <a:r>
              <a:rPr lang="en-GB" sz="4000" b="0" dirty="0" err="1"/>
              <a:t>Youtube</a:t>
            </a:r>
            <a:r>
              <a:rPr lang="en-US" sz="4000" b="0" dirty="0"/>
              <a:t>)</a:t>
            </a:r>
          </a:p>
          <a:p>
            <a:pPr algn="ctr"/>
            <a:endParaRPr lang="en-US" sz="4000" b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FD9A7-D0F6-DB46-8290-D9AD2DD49AFC}"/>
              </a:ext>
            </a:extLst>
          </p:cNvPr>
          <p:cNvSpPr/>
          <p:nvPr/>
        </p:nvSpPr>
        <p:spPr bwMode="auto">
          <a:xfrm>
            <a:off x="5372100" y="5691414"/>
            <a:ext cx="3771900" cy="1143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626A2-5664-CA44-82CD-6311AEE5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715000"/>
            <a:ext cx="2781300" cy="1130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96E24-9170-924B-B71B-29A953C68847}"/>
              </a:ext>
            </a:extLst>
          </p:cNvPr>
          <p:cNvSpPr/>
          <p:nvPr/>
        </p:nvSpPr>
        <p:spPr>
          <a:xfrm>
            <a:off x="607083" y="522974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0" dirty="0"/>
              <a:t>example of what we do </a:t>
            </a:r>
          </a:p>
          <a:p>
            <a:pPr algn="ctr"/>
            <a:r>
              <a:rPr lang="en-GB" b="0" dirty="0"/>
              <a:t>https://</a:t>
            </a:r>
            <a:r>
              <a:rPr lang="en-GB" b="0" dirty="0" err="1"/>
              <a:t>www.youtube.com</a:t>
            </a:r>
            <a:r>
              <a:rPr lang="en-GB" b="0" dirty="0"/>
              <a:t>/</a:t>
            </a:r>
            <a:r>
              <a:rPr lang="en-GB" b="0" dirty="0" err="1"/>
              <a:t>watch?v</a:t>
            </a:r>
            <a:r>
              <a:rPr lang="en-GB" b="0" dirty="0"/>
              <a:t>=liPzZIex54M</a:t>
            </a:r>
          </a:p>
        </p:txBody>
      </p:sp>
    </p:spTree>
    <p:extLst>
      <p:ext uri="{BB962C8B-B14F-4D97-AF65-F5344CB8AC3E}">
        <p14:creationId xmlns:p14="http://schemas.microsoft.com/office/powerpoint/2010/main" val="2283518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752600"/>
            <a:ext cx="80772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ROY Baumeister’s hypothesis: 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self-control is </a:t>
            </a:r>
            <a:r>
              <a:rPr lang="en-US" sz="2600" dirty="0">
                <a:solidFill>
                  <a:srgbClr val="FF9900"/>
                </a:solidFill>
              </a:rPr>
              <a:t>a limited resource</a:t>
            </a:r>
            <a:r>
              <a:rPr lang="en-US" sz="2600" b="0" dirty="0"/>
              <a:t>, and it takes </a:t>
            </a:r>
            <a:r>
              <a:rPr lang="en-US" sz="2600" dirty="0">
                <a:solidFill>
                  <a:srgbClr val="99CC00"/>
                </a:solidFill>
              </a:rPr>
              <a:t>energy and motivation to maintain self restraint</a:t>
            </a:r>
          </a:p>
          <a:p>
            <a:pPr lvl="0"/>
            <a:endParaRPr lang="en-US" sz="2600" dirty="0">
              <a:solidFill>
                <a:srgbClr val="99CC00"/>
              </a:solidFill>
            </a:endParaRPr>
          </a:p>
          <a:p>
            <a:pPr lvl="0"/>
            <a:r>
              <a:rPr lang="en-US" sz="2600" b="0" dirty="0"/>
              <a:t>every time use your self-control, your draw on that strength and it takes some time for you to recover it </a:t>
            </a:r>
            <a:endParaRPr lang="en-US" sz="2600" dirty="0">
              <a:solidFill>
                <a:srgbClr val="99CC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29F3D-BF83-9C45-BE8F-6FFA6B530023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116C1-0DD3-A243-B728-D481199E2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12891CFD-1E09-7D4B-9C6B-C8493D1AAEB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1B332D-8241-F643-AD9B-47CD7DC5A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907869"/>
            <a:ext cx="3429000" cy="16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752600"/>
            <a:ext cx="80772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ROY Baumeister’s task: 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two acts of self-control back-to-back</a:t>
            </a:r>
            <a:endParaRPr lang="en-US" sz="2600" dirty="0">
              <a:solidFill>
                <a:srgbClr val="99CC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29F3D-BF83-9C45-BE8F-6FFA6B530023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116C1-0DD3-A243-B728-D481199E2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12891CFD-1E09-7D4B-9C6B-C8493D1AAEB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5110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C98C31-2E21-C94D-829B-190ECD53B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38" b="32532"/>
          <a:stretch/>
        </p:blipFill>
        <p:spPr>
          <a:xfrm>
            <a:off x="3832" y="3256"/>
            <a:ext cx="9140168" cy="6854744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0D021A90-5BAC-6D42-ADE7-60A75170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cooked delicious cookies and invited 67 students with empty stomach to sit in the baking room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5087BA-7A3B-5345-AD02-001B33A1F4B0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C13F23-1BEC-1A49-AFC0-DE784831E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F6F6BC1B-7E01-2A40-A768-E8D7DC5C7975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3586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87757-7AAB-614B-BE10-455A8F6B7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7" b="89815" l="6527" r="92890">
                        <a14:foregroundMark x1="6643" y1="64198" x2="10839" y2="55556"/>
                        <a14:foregroundMark x1="92890" y1="65432" x2="86364" y2="46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930" y="152400"/>
            <a:ext cx="6558139" cy="49530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659B2BC-31F5-374F-899F-8D44DDB1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half the students told to </a:t>
            </a:r>
            <a:r>
              <a:rPr lang="en-US" sz="3600" dirty="0">
                <a:solidFill>
                  <a:srgbClr val="99CC00"/>
                </a:solidFill>
              </a:rPr>
              <a:t>eat the cookies</a:t>
            </a:r>
          </a:p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half the students </a:t>
            </a:r>
            <a:r>
              <a:rPr lang="en-US" sz="3600" dirty="0">
                <a:solidFill>
                  <a:srgbClr val="FF9900"/>
                </a:solidFill>
              </a:rPr>
              <a:t>the radishes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685B9-AB93-4945-85FD-548C9634BACE}"/>
              </a:ext>
            </a:extLst>
          </p:cNvPr>
          <p:cNvSpPr/>
          <p:nvPr/>
        </p:nvSpPr>
        <p:spPr>
          <a:xfrm rot="1561485">
            <a:off x="7156006" y="742406"/>
            <a:ext cx="13901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99CC00"/>
                </a:solidFill>
              </a:rPr>
              <a:t>5 min</a:t>
            </a:r>
          </a:p>
          <a:p>
            <a:pPr algn="ctr"/>
            <a:r>
              <a:rPr lang="en-US" sz="3600" dirty="0">
                <a:solidFill>
                  <a:srgbClr val="99CC00"/>
                </a:solidFill>
              </a:rPr>
              <a:t>alone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90BAFE-95DB-A648-B6BA-B5DD2CF9B9B9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09E3FD-4847-3C4F-80C2-F1EA30A4F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814CBA6F-904C-F947-BE78-14D9484AB3C5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51619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63980</TotalTime>
  <Words>1848</Words>
  <Application>Microsoft Macintosh PowerPoint</Application>
  <PresentationFormat>On-screen Show (4:3)</PresentationFormat>
  <Paragraphs>275</Paragraphs>
  <Slides>58</Slides>
  <Notes>29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Arial</vt:lpstr>
      <vt:lpstr>Arial Narrow</vt:lpstr>
      <vt:lpstr>Calibri</vt:lpstr>
      <vt:lpstr>Courier</vt:lpstr>
      <vt:lpstr>Helvetica Neue</vt:lpstr>
      <vt:lpstr>Helvetica Neue Light</vt:lpstr>
      <vt:lpstr>Orator Std</vt:lpstr>
      <vt:lpstr>Verdana</vt:lpstr>
      <vt:lpstr>Default Design</vt:lpstr>
      <vt:lpstr>PowerPoint Presentation</vt:lpstr>
      <vt:lpstr>ego depletion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replication crisis</vt:lpstr>
      <vt:lpstr>PowerPoint Presentation</vt:lpstr>
      <vt:lpstr>PowerPoint Presentation</vt:lpstr>
      <vt:lpstr>PowerPoint Presentation</vt:lpstr>
      <vt:lpstr>good 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PowerPoint Presentation</vt:lpstr>
      <vt:lpstr>to go further</vt:lpstr>
      <vt:lpstr>PowerPoint Presentation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1024</cp:revision>
  <cp:lastPrinted>2018-11-06T14:01:41Z</cp:lastPrinted>
  <dcterms:created xsi:type="dcterms:W3CDTF">2010-06-22T07:38:57Z</dcterms:created>
  <dcterms:modified xsi:type="dcterms:W3CDTF">2019-12-06T13:26:17Z</dcterms:modified>
</cp:coreProperties>
</file>